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428" r:id="rId3"/>
    <p:sldId id="350" r:id="rId4"/>
    <p:sldId id="355" r:id="rId5"/>
    <p:sldId id="429" r:id="rId6"/>
    <p:sldId id="418" r:id="rId7"/>
    <p:sldId id="396" r:id="rId8"/>
    <p:sldId id="427" r:id="rId9"/>
    <p:sldId id="430" r:id="rId10"/>
    <p:sldId id="431" r:id="rId11"/>
    <p:sldId id="411" r:id="rId12"/>
    <p:sldId id="353" r:id="rId13"/>
    <p:sldId id="432" r:id="rId14"/>
    <p:sldId id="484" r:id="rId15"/>
    <p:sldId id="485" r:id="rId16"/>
    <p:sldId id="306" r:id="rId17"/>
    <p:sldId id="307" r:id="rId18"/>
    <p:sldId id="467" r:id="rId19"/>
    <p:sldId id="468" r:id="rId20"/>
    <p:sldId id="414" r:id="rId21"/>
    <p:sldId id="481" r:id="rId22"/>
    <p:sldId id="469" r:id="rId23"/>
    <p:sldId id="415" r:id="rId24"/>
    <p:sldId id="463" r:id="rId25"/>
    <p:sldId id="483" r:id="rId26"/>
    <p:sldId id="486" r:id="rId27"/>
    <p:sldId id="434" r:id="rId28"/>
    <p:sldId id="437" r:id="rId29"/>
    <p:sldId id="451" r:id="rId30"/>
    <p:sldId id="470" r:id="rId31"/>
    <p:sldId id="438" r:id="rId32"/>
    <p:sldId id="439" r:id="rId33"/>
    <p:sldId id="440" r:id="rId34"/>
    <p:sldId id="441" r:id="rId35"/>
    <p:sldId id="442" r:id="rId36"/>
    <p:sldId id="456" r:id="rId37"/>
    <p:sldId id="473" r:id="rId38"/>
    <p:sldId id="457" r:id="rId39"/>
    <p:sldId id="444" r:id="rId40"/>
    <p:sldId id="474" r:id="rId41"/>
    <p:sldId id="459" r:id="rId42"/>
    <p:sldId id="475" r:id="rId43"/>
    <p:sldId id="478" r:id="rId44"/>
    <p:sldId id="47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68362"/>
  </p:normalViewPr>
  <p:slideViewPr>
    <p:cSldViewPr snapToGrid="0" snapToObjects="1">
      <p:cViewPr varScale="1">
        <p:scale>
          <a:sx n="139" d="100"/>
          <a:sy n="139" d="100"/>
        </p:scale>
        <p:origin x="33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1.9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161 510 7838,'-7'7'0,"-4"-3"54,-7-2 0,2-6 1,-3-2-1,2-2 181,2-2 0,1-6 0,1-2 0,1-3-64,3-2 0,6-3 1,-3-3-1,5-2-81,1 2 0,7-4 1,2-1-1,4 0-70,2-1 0,4 6 0,2-2 0,2 4-29,4 1 1,2 5-1,3 5 1,2 6-117,-1 6 0,4 2 0,0 4 0,1 3 45,-4 9 0,2 4 0,-3 10 0,0 2 100,-2 6 0,-4 1 0,-2 4 1,-6 1-9,-2 2 1,-4-1 0,-4-4-1,-4 1 199,-3-2 0,-4 0 0,-3-3 0,-4-4 90,-4-4 0,-9-6 0,-2-4 0,-3-2-17,-2-3 1,-7-4 0,-1-4 0,-3-4-253,1-4 0,2-8 1,-3-8-1,2-3-291,3-5 1,2-1-1,7 1 1,3 0-156,2-3 1,8 0 0,8 7 0,3 2 413,2 4 0,0-2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6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483 0 7816,'8'0'199,"-1"0"1,-13 6 0,1 3 0,1 3 0,-3 6 18,-3 4 1,-2 4 0,-3 4-1,0 7-88,1 5 1,-3 1 0,-2 8-1,-4 3 1,-1-1-182,-1 1 1,1-7 0,-6-4 0,3-2-65,3-2 0,-2-4 1,5-2-1,-1-2-253,1-6 0,1-1 0,2-6 0,-2-4 368,2-4 0,2 2 0,1-5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8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9347,'15'7'158,"1"1"0,4-4 1,4 4 28,4 4 0,6 6 0,1 0 1,1 1-99,0 0 1,8 3 0,-4-5 0,0-1-242,-3-1 1,6 2 0,-2 0-1,-2-2-1168,-2-5 1,4 2 1319,-2-3 0,4 2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3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542 0 7945,'-7'7'0,"-3"-2"0,2 2 40,-1 2 1,0 7 0,-2 3 0,3 3 273,1 5 0,-9 5 0,2 9 0,-4 1-252,-3 1 1,-1 11 0,-4-2 0,2 1-208,-2-4 0,0-1 0,0-6 0,2-3 87,-2-1 0,3 1 0,0-8 0,2-3-313,3 0 1,-3-3 0,2-2 0,1-3 370,1-1 0,-4-2 0,-1-3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5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 7945,'8'-13'622,"-1"1"-165,0 3 0,-4 4 0,6 5 0,3 1-418,1 3 0,3 4 0,4 5 0,4 0-91,3 0 1,8 2-1,0 2 1,3 3-17,2 1 0,2 2 0,4-6 0,1-1-74,2-1 0,4-4 0,-2-1 1,1-1 89,3 2 1,2 1 51,1 6 0,-22-8 0,0 0 0,1 3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6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615 0 7853,'-13'13'0,"-7"2"0,-5 2-83,2 5 0,-5 7 0,5 4 1,-1 3 230,-1 5 1,1 12-1,-5-1 1,0 2-51,0-1 1,-1-2 0,1-1-1,1-4-167,4-1 0,-3-3 0,3-6 0,2-3-315,3-1 0,-3-1 0,1-6 384,-2-3 0,-1 2 0,-5-4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7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80 7916,'13'-18'0,"-2"0"0,1 4 156,3 4 1,7 0 0,7 5 0,0 2-13,0 2 0,12 2 0,5 4 0,4 4 44,5 2 0,3 6 0,1 3 0,3-2-480,2 1 1,5-2 0,1-2 0,-33-7-1,-1 0-45,1 1 0,-1-1 0,2 2 1,0-2 84,31 5 1,3 6 0,-36-9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571 0 7884,'-15'0'-52,"1"0"1,0 1 0,3 4 111,2 4 1,0 2-1,0 4 1,2 2 120,1 5 1,-1 9 0,-4 6 0,1 8-107,-2 7 0,0 10 1,-3 0-1,7-30 0,0 1-41,-2 0 1,1-1 0,-2 7 0,0 0 0,-2-5 0,0 1 0,1 0 0,0 1-155,-1 1 0,0-1 0,-13 25 0,12-30 0,0 0 0,-12 26-320,0-5 0,-10 1 0,7-15 440,-1-4 0,-8-5 0,1-3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3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 7911,'32'-4'7,"-3"0"1,4-5-1,6 4 1,5 4 76,4 4 1,10 10-1,7 10 1,1 6 62,-31-12 1,0 1 0,-2-1 0,1 0 0,0 0 0,-1 0 0,2 1 0,-1-1-293,-1 0 0,0-1 1,2 0-1,1-1 1,27 7-1,-2-5-508,0-2 0,-3-8 325,1-3 0,-8 4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0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702 14 7963,'-7'-8'0,"-1"3"0,-6 6 40,-1 3 1,1 10-1,-3 9 1,-1 8 171,-1 7 1,-7 9-1,1 11 1,-1 5-199,14-31 1,0 0 0,-4 2-1,0 0 1,-14 26 0,16-28-1,-1-1-33,-11 30 1,11-30 0,0-1 0,-11 24 0,-1-5-49,0-3 0,1-4 1,0-5-1,1-5-269,0-5 0,2 1 0,0-10 1,2-4-809,3-4 1144,-5-4 0,0-6 0,-6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7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8544,'8'5'1378,"5"3"-1308,2 11 1,9 1-1,10 7 1,5 4-1,3 4-36,2 3 0,5 5 0,2 1 0,-1-2-130,0-1 1,3-3 0,-1-2 0,4-2-2518,4 3 2083,-26-22 1,0 2-1,26 20 1,-28-20 0,1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2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88 469 7843,'-11'-13'0,"0"0"167,-1 0 0,-4-2 0,7-1 1,-3-1 23,2 1 1,4-3 0,6 1 0,0-3-13,0-2 0,6-2 0,6-2 0,6-3-201,6 0 0,9 0 0,4 4 0,3 1-28,6 3 0,6-1 0,-2 7 0,1 3 3,-2 2 0,1 9 1,-5-3-1,1 5 171,-2 5-125,3 2 0,-17 12 0,5 4 137,-5 6 1,-5 5 0,-4 6 0,-3 2 42,-5 2 1,-8 4 0,0-4 0,-4 0-55,-1-3 1,-6 4 0,-4-9-1,-5-1 22,-4-2 1,-9-2 0,-8-5 0,-1-1-4,-3-3 0,-10-5 0,-3-8 0,-2-5 248,1-2-443,-3-2 1,7-6-153,-4-3 0,6-3-45,9-1 1,-1-4-252,11 0 0,-1-3 319,10 3 0,7 6 22,9-7 0,1 6 158,3-5 0,14-4 0,2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0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1 132 7898,'0'-14'1,"0"2"1,0-2 0,1 0 0,4-2-2,5-2 0,10-5 0,2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892 0 7810,'-34'17'16,"0"1"1,-5 4 0,7-2 0,2 5 155,4 7 0,3 4 1,-3 3-1,2 2 101,-2 2 1,3 3 0,-1 3 0,-2-3-216,-1-1 0,-3 3 1,1-4-1,0-2-99,-1-2 1,-4 0-1,0-1 1,2-2-109,0-1 0,3 0 0,0-7 0,0-3-677,0-3 1,-1-7 825,1 2 0,-7-4 0,-1-1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7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7878,'8'13'0,"-1"0"0,0-1 0,4-1 251,7 3 0,11-3 1,13 11-1,8 3-115,9 4 0,-24-11 0,2 1 0,-2 3 0,1 2 0,1-2 1,0 2-251,4 0 0,0 1 0,0 2 1,0 1-1,3 2 0,0-2 1,0 2-1,0-2-390,1 1 0,-1 0 0,7 5 0,-1 1 0,-5-2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2.5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92 6859,'0'-12'-884,"0"-2"927,0 1 1,0 4 0,1 2-66,4 2 1,-3-1 9,3 1 0,1 2 42,-1-5 0,7 5-74,-2-2 1,-2 4 43,1 1 0,-6 0 0,4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3.9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1 8528,'-7'7'256,"6"0"213,-4-2-318,4-4 1,2 5-1,4-6 58,5 0 1,-2 0 0,2 0-27,2 0 0,0-5 0,3 1-29,-1 1 0,-4 2 0,0 1-12,2 0 0,0 0 0,3 1 0,-1 2 84,1 1 1,-1 6 0,1-2-91,0-1 0,5 3 0,-1-4 0,-1 1 12,-2 3 1,-1 1 0,1-1-1,2-1-78,1 1 0,1 0 0,-4 0 1,2-1-27,1 1 1,6 0-1,-6 0 1,-1-1 16,-1 1 1,2 2 0,2 1 0,0 0 6,1 0 0,-2-2 0,-2 1 1,2-2 14,-2 0 1,3 5 0,0-5 0,0 5 10,0 2 0,4 0 0,-5-3 0,4 0-52,1 4 0,-2-4 1,2 4-1,-1-4-56,-1-1 0,4 0 0,-4 0 0,1 0-48,1 0 0,-1 5 1,3-1-1,-1-1 21,-1-2 0,-1 1 0,6 1 0,-3 1 36,-3-1 0,2 4 0,-4-3 0,0 0 67,4 2 1,-3-4 0,0 3 0,-1 0 61,1-1 1,-5 5-1,3-3 1,-1 0-49,-1 0 0,7 3 0,-3-4 0,1 3-10,1 2 1,-3 0-1,4 2 1,-1-1-29,1 4 1,-4-2-1,2-1 1,-2 2 0,1 1 1,-4 0 0,4-2-1,-2 0 68,-3 0 1,3 0 0,-1 0 0,-2 0-54,-2 0 1,3 1 0,1-1-1,-1 0-44,3 0 1,-5 5 0,6-1-1,-2-1 29,-3-1 1,3-2 0,-1 1-1,-1 3 18,2 0 1,-4 0 0,3-2-1,0 1-1,-1 2 0,6 3 0,-6-2 0,1 2-30,1 2 0,0 2 0,5 1 0,-3 0-19,-2 1 0,5-2 1,-2 2-1,2-2-22,-1-4 1,3 4-1,-5-3 1,5 1-35,2-1 0,-3 6 0,-1-5 1,-2 0 58,3 2 0,0-2 0,2 1 1,-1-3 88,-4 3 0,4-1 0,-3 1 0,2-3-49,2 2 1,1-2 0,-1 1 0,0 1-37,1 2 0,-1-1 0,0 1 0,0-2-100,0 1 1,4 6-1,-3-5 1,-2 0 87,0 0 0,-1 5 1,2-5-1,1 0 85,-1 0 1,-4 2 0,-1-5 0,2 3-6,1 1 1,2-1 0,1 0 0,-3 0-31,-2 2 0,2 2 1,-2-1-1,1 0-21,-2-3 1,4 9 0,-4-8 0,2 2 7,-1 0 1,0 1-1,-3 0 1,-1-2 16,0 2 0,3 1 1,-4-4-1,-1-1-12,3-4 1,-4 8 0,4-2-1,0 0-3,1 1 1,-3 0 0,4 1 0,0 2 18,-1-2 0,5-2 0,-3 1 0,0 0-23,0-3 1,2 5-1,-2-8 1,3 2-16,1 2 1,-2 1 0,-1-1 0,-1 0-22,0 0 0,3 0 0,2 1 0,-1-1 75,0 0 0,0 3 1,0 0-1,1-1-37,-1 1 1,0 0 0,0-3 0,0 1-43,1-1 1,-1 0-1,0 0 1,0 0 23,1 1 1,-1-1 0,0 0 0,1 0-28,-1 0 1,0 1 0,1-1 0,-1 0 38,0 0 0,0 4 1,0 1-1,1-2-22,-1-1 1,-2-2 0,0 1 0,-4-2 7,4 2 1,0 2 0,1 0 0,-2-3-52,-2-1 1,0 7 0,6-6 0,-1 2 40,0-1 0,0 1 0,1 1 0,-1 2 8,1-2 0,-1 3 0,0 0 0,0 1-9,0 3 1,1-2 0,-1 0 0,0-1 33,0 0 0,0-2 1,1 2-1,-1 1 69,0 0 1,0-5 0,0 1 0,1-2-97,-1-2 0,0 0 0,2 0 0,2 0-28,1 1 1,0 2 0,-3 0 0,1-2-46,2 2 0,5 5 0,-5-2 0,-1-1 27,-2-4 0,-2 2 0,0-7 0,1 2-28,-1-3 0,-1 2 0,-2-5 1,-2 0 0,2 1 0,1-6 0,1 1 0,-2-4-76,-1 1 0,-3-1 0,3-1 0,-5-5-26,1-3 1,-4 4-1,4 0 1,-1-2-705,-1-2 1,1-1 0,-5 2 0,-1 1-353,1 1 1,-1 0 0,-1-3 0,-2-2 1215,-1 2 0,0-2 0,5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4.9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44 963 7802,'-14'-5'1063,"1"1"-908,3-4 1,4-1 0,6-4 0,0 0-127,0 0 0,0-6 1,0-4-1,0-6-55,0-6 0,4-7 0,3-3 0,-1-2 64,1-2 0,4-2 0,-3-1 0,2 1 46,0 3 1,0 1-1,4 6 1,1 3-43,-1 0 1,3 6 0,1 3 0,1 5-102,-1 2 0,3 6 0,-1-3 0,-2 2 5,-2-1 1,-1 1 0,-1 4 0,1 1-63,0 3 0,-1 2 1,1 4 231,-1-1 0,1 5 1,0 8-10,-1 2 0,-5 7 1,1 1-1,2 1 22,1 3 1,2 1 0,0 0 0,3 0-108,2-1 0,4 9 1,-2-6-1,-1 1-33,0 1 1,3-2 0,-3 0 0,2 2-27,3 2 1,-5-4-1,0 2 1,-1-5-10,-1 0 1,3 1-1,-4-1 1,1-3-112,-1-1 1,-2-1 0,-3-6-1,-3 2-1574,-6-1 979,4-6 0,-12-1 752,-1-6 0,-13-6 0,-5-1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5.1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114 249 6954,'-27'4'-562,"2"0"0,-1 0 1200,6-4 1,8-1-1,8-2 11,8-1 1,10-11 0,11 2 0,2-1-399,2-1 0,11-2 0,2-2 0,2 0-268,3 0 0,5 2 0,-2 3 0,-1 2 23,-4-2 0,7 3 1,-10 1-1,1 1-6,-3-1 0,-1-2 0,5-1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9.9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39 7696,'-6'-7'-580,"4"-4"1,-4 7 324,6-4 55,0 5 200,0-3 0,6 6 0,2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1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0 7291,'-1'9'380,"-4"-1"1,3-3-52,-3 4 0,4-5-426,1 5 0,0-5 1,0 5 117,0 1 0,0 2 117,0 1 0,4 0 0,2 0-2,-3 0 1,-2 0 0,-1 0 0,0 0 35,0 0 0,0 5 1,2 0-1,1 3 11,2 2 1,0-3 0,-5 2 0,2 1-92,3 2 1,-2 0 0,5-2-1,0-3-37,0-1 0,-3 3 0,3-3 1,-1 1 26,-4 3 0,4-2 0,-3-1 0,1 0-50,2 0 1,-6 2 0,4 4-1,-3 0 99,-2 1 1,5 3 0,0 1 0,-2-1 20,-2 2 1,-1 0 0,0 6 0,0-2-27,0 0 1,0 5 0,0-8 0,0 3-66,0-2 1,0 0-1,2 2 1,2-3-30,0-1 1,1 3 0,-5-3 0,0 0-47,0 0 0,0 4 1,0-2-1,0 0 111,0 1 1,0 3-1,0 4 1,0-1 19,0 1 0,0 4 0,0-1 0,0 0-15,0 0 1,0 3-1,0-3 1,0 0 15,0 0 0,5 1 0,0-3 0,-1-2-54,3 1 1,-4 4-1,5-1 1,-1 0-59,-4 0 1,4 3 0,-1-5 0,1 1-48,-1 1 0,1-4 0,-4 3 1,2 0 52,-2 0 1,4 5 0,-1-1 0,0 1 15,1-1 0,-2 3 1,-3-3-1,1 1 54,2-1 1,1-3-1,-2-6 1,2 1-72,2-1 0,-3 1 1,5-3-1,1 0-47,2-3 0,2 1 1,0 4-1,-3-1 2,-2-3 0,6 7 0,-4-3 0,-1 2-148,2 0 1,0 2 0,2 2 0,-3 0 125,-2 0 0,4 3 1,-5-3-1,2 0 97,-1 0 1,4 0-1,-6-3 1,1 2 39,1-2 1,0 4 0,3 1 0,-2 0-26,-2 1 0,2-4 0,3 2 0,-1 1-38,-3 0 0,3-5 0,-3 2 1,3 0-22,1 0 0,0 4 0,-3-4 1,-2 2 9,3-2 1,-1 4 0,1-2 0,-3-2 3,3 2 1,0 2-1,2-4 1,-3 2 25,-1-2 1,-1 4 0,5-4 0,-3 0 4,-1 0 0,-6-2 0,6 6 0,0 0-43,-2-1 0,4 6 1,-6 0-1,2 0-10,3 3 0,-3 6 0,0-10 1,-1 2 6,-4 0 1,4-4 0,0 0-1,-1-2 3,0 1 0,4 0 1,-3 1-1,1-4-1,3 0 1,-3 1 0,2-2 0,0 0-15,-2 0 1,5 3 0,-5-3-1,1 2-30,1 2 1,0-2 0,3 1 0,-2-1 33,-1 0 1,-2 3-1,4-2 1,-3 2 11,3-2 0,-4 6 1,2-5-1,0-1 20,-2-2 1,3-2-1,-4-3 1,0 1-8,5 1 0,-3 5 1,0-3-1,1 0-4,-2 0 1,5 0 0,-5-3 0,2 1 3,-1 0 0,-3 2 1,1-2-1,1 1-10,0 1 1,1 0-1,0 4 1,-2-1 4,0 2 0,-6 3 1,5 1-1,-1-2-3,1 3 1,0-7-1,-3 4 1,2-2-30,-2-4 0,1 2 0,-1-7 0,2-4-18,-2 1 1,-2-6 0,1-1 0,2-4-99,0-1 1,3-4-1,-4-2 1,2 0-594,-2-4 0,1-4 1,-1-1-1714,2-2 1506,-1-1 1,-4-2-1,0-6 940,0-8 0,0-9 0,0-3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6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 1 7839,'-1'7'0,"-5"-3"0,-1 0 0,-3 0 195,0 4 1,7 0-58,-2 0 0,3 2 0,2 8 0,2 4 0,3 1-39,4-1 0,5 8 0,-1 1 0,-2 3-107,-2 2 1,1 6-1,5-3 1,0 2 56,-1-1 1,1-1 0,-1 0-1,1 1-93,0-1 1,-1 0-1,1-1 1,-1-4-224,1-3 0,-5-5 0,-2-3 0,-1-2-324,-4-2 0,-2-6 591,-1-4 0,0-24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1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59 441 7877,'-2'-20'0,"-3"3"0,-4 1 67,-4-1 1,3 1 0,2-5 41,1 2 1,2-3-1,5 4 1,0-3 37,0-2 1,7-1 0,4-3 0,5 2-413,4 4 0,11-7 0,-2 7 1,3 0 155,4 1 1,0 7 0,6-2 59,2 5 0,-3 7 1,9 0-1,-1 6 1,-1 6 36,-1 2 0,3 8 0,-5 4 0,-5 7 172,-2 4 1,-6 4 0,-8 3 0,-4 1 185,-4 1 0,-8 5 0,-2-2 1,-6 0-62,-6 3 1,-3 0-1,-11 1 1,-6-4-94,-6 0 0,-5-4 1,-7-8-1,0-3 338,0-4-440,-6-6 0,3-8 0,-5-9-118,1-2 1,-3-4-1,6-2 1,2-5-101,6-2 1,0-3 0,11 0 0,7-2-243,4-2 1,3-5 0,2 2 0,4-6-501,3-3 0,6-3 870,6-7 0,8-5 0,9-1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2.1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1 184 7897,'0'-13'0,"0"-2"0,0-1 170,0-1 0,0 4 1,1 4-1,2-1-50,3-2 0,10-1 0,-2 1 1,3 2-28,-1 2 0,4 4 1,0-4-1,4 2-43,2 4 0,-4-4 1,3 1-1,-1 2-68,-1 2 1,3 1 0,-5 0 0,-1 0-162,2 0 0,-2 6 1,-6 3 193,1 2 1,-6 2 0,0 0 0,-3 2 0,-3 1-42,-1 1 1,-2 6 0,-2-3 0,-2 2 38,-6 0 1,-3-4 0,-2 2 0,1-1 120,-1-3 1,-5 0-1,1 0 1,1 1-13,2-1 0,1-2 0,0-2 0,1-2 51,-1-1 0,6 0 0,0 4 44,3 0 0,1-4-228,5 0 1,6-3 0,5 4 0,1-6-119,3-3 1,6-1 0,4 0 0,2 0 78,2 0 0,5-4 0,2-1 0,0 3 23,-1 0 1,4-2 0,-3 0 0,0 2 23,0 5 0,-2 0 0,-5 7 0,-1 3 78,-4 3 1,2 6-1,-6-3 1,-4 1 119,-5 3 1,-2 6 0,-6 1 0,2 0 41,-2-3 0,-8-2 0,-5-2 0,-4-1-49,-6 1 1,-3-4 0,-6-2-1,0-2-86,0-2 0,-7-1 0,-3-2 0,-3-2 4,-2 3 1,0 0 0,0 4 0,0 1-490,0 1 1,2 1 0,2-5 0,4 0-404,4 0 1,0 0 0,9-1 0,2-2-268,6-2 1053,8-5 0,0 3 0,-1-6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44 484 7930,'-7'-26'-4,"-1"0"0,-2 0 0,2 0 0,2 0 0,2 1-57,3 3 1,1-7-1,1 1 1,5-2 207,3-2 0,11-3 1,4 5-1,6 1-181,4 1 1,2 8 0,5 2-1,2 5-180,2 4 0,2 4 0,-1 6 0,-1 3 124,-1 5 0,6 8 1,-9 7-1,-3 5 157,-6 6 1,1 4 0,-12 4 0,-2 5 171,-4 3 0,-11 2 1,2-1-1,-5 0 43,-1 0 0,-7 0 1,-4 0-1,-5-5 116,-4-3 1,-6-5 0,0-3-1,-4-4-165,-5-4 1,-4 0 0,4-12 0,-3-4-116,-2-2 0,-2-6 0,-2-2 0,2-6-101,2-9 0,1-6 0,9-9 1,4-2-202,3-5 0,10-2 0,8-4 1,3 0-687,2 2 1,7-3-1,4 9 870,7-1 0,-2 2 0,5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4.5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440 600 7831,'-43'4'221,"-4"1"577,-3-3-684,-1 0 1,13-2 0,0 0-86,3 0 0,5 0 1,7-2-1,2-2 1,4-6 40,0-6 1,4-6 0,4-8 0,3-5-179,5-3 1,2-5-1,5-3 4,3 0-37,11-2 1,2-3 0,10 4 57,1 3 0,5 9 1,8 6-1,1 6 1,3 5 69,2 4 1,2 7-1,4 2 1,-2 6 40,-2 8 1,0 6 0,-9 11 0,-4 2 102,-3 2 1,-6 5 0,-9 7-1,-9 5 164,-7 3 1,-6-5 0,-4 8-1,-6-4-81,-11-2 1,-6-4 0,-5-8 0,-3-5 605,-5-2-566,-10-8 0,2-2 0,-5-10-223,2-4 0,-4-2 1,2-6-1,0-8-439,2-10 0,-5-11 1,16-2-1,5-3-189,6-1 0,9-4 1,9-3-1,6 0 597,8-3 0,10-8 0,9-3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5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161 717 7904,'-16'-21'40,"-2"0"0,-3 1 1,-1 0-1,1-4 0,4 0 38,0-2 1,7-5 0,2 1-16,2 1 0,1-5 0,6 0 0,5-4 1,3-2 7,4 1 0,9 4 0,2 1 0,5-1-29,5 2 1,3-3 0,7 9-1,2 4-92,2 3 1,0 2 0,4 6 0,0 4-21,0 3 0,-5 7 0,3 5 0,-1 7 3,0 6 1,-2 6 0,-9 7 0,-3 3 55,-5 5 1,-7 3 0,-3-1 0,-5 2 131,-6-3 0,-3 6 0,-6-8 0,-1 3-22,-4-2 0,-8-1 1,-9-8-1,-4 0 216,-5 0 0,-6-2 0,-1-5 1,-3-3 24,-4-5 1,-7-2-1,2-2 1,-1-1-153,1-4 1,-2-2-1,6-6 1,6-2-125,3-2 1,7-2 0,7-4 0,3 2-171,2-3 0,6 1 0,4 0-738,2 1 0,3 1 1,7-4 843,6 3 0,3-2 0,1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8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658 561 7861,'-19'17'-9,"-1"0"1,-6 1 0,1-5 0,-2-2 82,-2-2 0,1 1 0,2-5-37,1-3 1,8 0 0,-9-2 0,7-2 0,1-2 73,1-4 0,3-10 0,1-5 1,3-5-126,5-2 0,3-13 0,2 1 0,2-4 16,3-2 0,3-3 1,8-2-1,4 3-21,4 4 1,7 4 0,1 7 0,0 6-4,0 5 0,7 6 0,2 6 1,4 4-16,4 3 1,1 5-1,-3 5 1,2 3 14,-2 4 1,-2 2 0,-2 2 0,-4 3 25,-5 2 1,-10 0 0,-4 5 0,-6 2 112,-4 3 0,-3-3 0,-9 7 0,-5 0 73,-8-1 0,-5 2 0,-11-4 1,-2-2-8,0-2 1,-13 1 0,1-9-1,-6-1-146,-4-6 0,-1-1 0,0-8 1,-1-1-113,-3-1 0,-2 2 0,4 0 1,1-1-280,3-2 1,-1-1 0,6 0 0,2 0 353,1 0 0,-4-6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4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440 1 7809,'0'13'-38,"0"0"0,-6 0 0,2 0 1,-1 2 9,-1 2 0,2 4 0,-4 6 1,0 2 190,0 1 1,-2 11 0,-4 0-1,-1 4-31,0 4 0,-1 5 1,-2 0-1,-1-4-33,1 2 1,-3-3 0,1 0 0,2-4-77,2-4 1,-3 4 0,-1-10 0,2-3-3,2-4 0,1-7 0,0-5 0,1-6-1067,-1-5 1,1-5 1045,-1-5 0,0-8 0,1-7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6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 7809,'10'-7'231,"-2"1"1,0 2-16,0-1 1,2 1 0,5 5-1,1 3-123,4 5 1,7 2 0,9-1 0,1-2-18,4 2 1,6-2 0,3-1 0,0-1-147,1-3 1,9 3 0,-1-2 0,0-1-245,2-2 1,1 3 0,1 1-1,0-2-853,4-2 1167,6-1 0,-7-5 0,8-3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86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8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the PDF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that with more samples, the PDF “concentrates around mean”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argue that, if we sample multiple points from the same PDF, we are likely to get lucky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46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97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hienjuho.com/courses/cse417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iazza.com/wustl/fall2022/cse417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38.png"/><Relationship Id="rId21" Type="http://schemas.openxmlformats.org/officeDocument/2006/relationships/image" Target="../media/image29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42.png"/><Relationship Id="rId50" Type="http://schemas.openxmlformats.org/officeDocument/2006/relationships/customXml" Target="../ink/ink25.xml"/><Relationship Id="rId55" Type="http://schemas.openxmlformats.org/officeDocument/2006/relationships/image" Target="../media/image46.png"/><Relationship Id="rId7" Type="http://schemas.openxmlformats.org/officeDocument/2006/relationships/image" Target="../media/image22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33.png"/><Relationship Id="rId11" Type="http://schemas.openxmlformats.org/officeDocument/2006/relationships/image" Target="../media/image24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7.png"/><Relationship Id="rId40" Type="http://schemas.openxmlformats.org/officeDocument/2006/relationships/customXml" Target="../ink/ink20.xml"/><Relationship Id="rId45" Type="http://schemas.openxmlformats.org/officeDocument/2006/relationships/image" Target="../media/image41.png"/><Relationship Id="rId53" Type="http://schemas.openxmlformats.org/officeDocument/2006/relationships/image" Target="../media/image45.png"/><Relationship Id="rId58" Type="http://schemas.openxmlformats.org/officeDocument/2006/relationships/customXml" Target="../ink/ink29.xml"/><Relationship Id="rId5" Type="http://schemas.openxmlformats.org/officeDocument/2006/relationships/image" Target="../media/image211.png"/><Relationship Id="rId61" Type="http://schemas.openxmlformats.org/officeDocument/2006/relationships/image" Target="../media/image49.png"/><Relationship Id="rId19" Type="http://schemas.openxmlformats.org/officeDocument/2006/relationships/image" Target="../media/image2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2.png"/><Relationship Id="rId30" Type="http://schemas.openxmlformats.org/officeDocument/2006/relationships/customXml" Target="../ink/ink15.xml"/><Relationship Id="rId35" Type="http://schemas.openxmlformats.org/officeDocument/2006/relationships/image" Target="../media/image36.png"/><Relationship Id="rId43" Type="http://schemas.openxmlformats.org/officeDocument/2006/relationships/image" Target="../media/image40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44.png"/><Relationship Id="rId3" Type="http://schemas.openxmlformats.org/officeDocument/2006/relationships/image" Target="../media/image150.png"/><Relationship Id="rId12" Type="http://schemas.openxmlformats.org/officeDocument/2006/relationships/customXml" Target="../ink/ink6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33" Type="http://schemas.openxmlformats.org/officeDocument/2006/relationships/image" Target="../media/image35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48.png"/><Relationship Id="rId20" Type="http://schemas.openxmlformats.org/officeDocument/2006/relationships/customXml" Target="../ink/ink10.xml"/><Relationship Id="rId41" Type="http://schemas.openxmlformats.org/officeDocument/2006/relationships/image" Target="../media/image39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43.png"/><Relationship Id="rId57" Type="http://schemas.openxmlformats.org/officeDocument/2006/relationships/image" Target="../media/image47.png"/><Relationship Id="rId10" Type="http://schemas.openxmlformats.org/officeDocument/2006/relationships/customXml" Target="../ink/ink5.xml"/><Relationship Id="rId31" Type="http://schemas.openxmlformats.org/officeDocument/2006/relationships/image" Target="../media/image34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4" Type="http://schemas.openxmlformats.org/officeDocument/2006/relationships/customXml" Target="../ink/ink2.xml"/><Relationship Id="rId9" Type="http://schemas.openxmlformats.org/officeDocument/2006/relationships/image" Target="../media/image2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3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5BA2-6705-3C4B-800B-6654AFEF3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vs.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28EB8C-EC18-F143-B637-ED07A11D82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Verification</a:t>
                </a:r>
              </a:p>
              <a:p>
                <a:pPr lvl="1"/>
                <a:r>
                  <a:rPr lang="en-US" dirty="0"/>
                  <a:t>I have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, i.e., how well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performs in my dataset</a:t>
                </a:r>
              </a:p>
              <a:p>
                <a:pPr lvl="1"/>
                <a:r>
                  <a:rPr lang="en-US" dirty="0"/>
                  <a:t>I can infer what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(how well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will perform for unseen data) might be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</a:t>
                </a:r>
              </a:p>
              <a:p>
                <a:pPr lvl="1"/>
                <a:r>
                  <a:rPr lang="en-US" dirty="0"/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some learning algorithm, that outputs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Want to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28EB8C-EC18-F143-B637-ED07A11D8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788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7675-2532-594B-915F-B5C05C40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FDB9D-CD1E-6B4E-AEC7-86ACCD4D4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Will discuss the infinite case in the next few lectures.</a:t>
                </a:r>
                <a:b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</a:br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example, choosing the hypothesis that minimizes in-sample error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Can we apply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 and claim</a:t>
                </a:r>
                <a:br>
                  <a:rPr lang="en-US" dirty="0"/>
                </a:br>
                <a:r>
                  <a:rPr lang="en-US" sz="500" dirty="0"/>
                  <a:t> 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   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sz="3600" b="1" dirty="0">
                    <a:solidFill>
                      <a:srgbClr val="FF0000"/>
                    </a:solidFill>
                  </a:rPr>
                  <a:t>No!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FDB9D-CD1E-6B4E-AEC7-86ACCD4D4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8" t="-2616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20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928528"/>
            <a:ext cx="8041542" cy="8343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notes are not intended to be comprehensive.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58694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9A4D-8C59-C747-9CB3-C469C8FA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9BF3-47B7-B741-8A04-0C51BF738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29544" cy="5032375"/>
          </a:xfrm>
        </p:spPr>
        <p:txBody>
          <a:bodyPr>
            <a:normAutofit fontScale="92500"/>
          </a:bodyPr>
          <a:lstStyle/>
          <a:p>
            <a:r>
              <a:rPr lang="en-US" dirty="0"/>
              <a:t>Three fair coins, numbered by 1, 2, 3.   </a:t>
            </a:r>
          </a:p>
          <a:p>
            <a:pPr lvl="1"/>
            <a:r>
              <a:rPr lang="en-US" dirty="0"/>
              <a:t>Flip each coin 10 times</a:t>
            </a:r>
          </a:p>
          <a:p>
            <a:endParaRPr lang="en-US" sz="1200" dirty="0"/>
          </a:p>
          <a:p>
            <a:r>
              <a:rPr lang="en-US" dirty="0"/>
              <a:t>Question: (choosing from </a:t>
            </a:r>
            <a:r>
              <a:rPr lang="en-US" dirty="0">
                <a:solidFill>
                  <a:srgbClr val="00B050"/>
                </a:solidFill>
              </a:rPr>
              <a:t>&gt;5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=5</a:t>
            </a:r>
            <a:r>
              <a:rPr lang="en-US" dirty="0"/>
              <a:t>, or </a:t>
            </a:r>
            <a:r>
              <a:rPr lang="en-US" dirty="0">
                <a:solidFill>
                  <a:schemeClr val="accent1"/>
                </a:solidFill>
              </a:rPr>
              <a:t>&lt;5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For coin 1, what’s the expected number of heads among 10 flips?</a:t>
            </a:r>
          </a:p>
          <a:p>
            <a:pPr lvl="1"/>
            <a:endParaRPr lang="en-US" sz="200" dirty="0"/>
          </a:p>
          <a:p>
            <a:pPr marL="914400" lvl="2" indent="0">
              <a:buNone/>
            </a:pPr>
            <a:endParaRPr lang="en-US" sz="100" dirty="0"/>
          </a:p>
          <a:p>
            <a:pPr lvl="1"/>
            <a:r>
              <a:rPr lang="en-US" dirty="0"/>
              <a:t>Randomly choose a coin, what’s the expected number of heads for this coin?</a:t>
            </a:r>
          </a:p>
          <a:p>
            <a:pPr lvl="1"/>
            <a:endParaRPr lang="en-US" sz="200" dirty="0"/>
          </a:p>
          <a:p>
            <a:pPr lvl="1"/>
            <a:endParaRPr lang="en-US" sz="200" dirty="0"/>
          </a:p>
          <a:p>
            <a:pPr lvl="1"/>
            <a:r>
              <a:rPr lang="en-US" dirty="0"/>
              <a:t>Look at the realized flips and choose the coin with the largest number of heads. What is the expected number of heads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(on the already flipped results)</a:t>
            </a:r>
            <a:r>
              <a:rPr lang="en-US" dirty="0"/>
              <a:t> for the coin?</a:t>
            </a:r>
            <a:endParaRPr lang="en-US" sz="200" dirty="0"/>
          </a:p>
          <a:p>
            <a:pPr lvl="1"/>
            <a:endParaRPr lang="en-US" sz="200" dirty="0"/>
          </a:p>
          <a:p>
            <a:pPr lvl="1"/>
            <a:r>
              <a:rPr lang="en-US" dirty="0"/>
              <a:t>Without observing the flips, choose the coin anyway you like, what is the expected number of heads of the 10 flips for this coin?</a:t>
            </a:r>
          </a:p>
          <a:p>
            <a:pPr lvl="1"/>
            <a:endParaRPr lang="en-US" dirty="0"/>
          </a:p>
          <a:p>
            <a:r>
              <a:rPr lang="en-US" dirty="0"/>
              <a:t>You will simulate this process (with 1,000 coins) in HW1.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E7252-DE5B-294F-8EFA-34B2CE3A8202}"/>
              </a:ext>
            </a:extLst>
          </p:cNvPr>
          <p:cNvSpPr txBox="1"/>
          <p:nvPr/>
        </p:nvSpPr>
        <p:spPr>
          <a:xfrm>
            <a:off x="1" y="3381838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1E2CA-1A30-B049-9C32-4BEBA753524B}"/>
              </a:ext>
            </a:extLst>
          </p:cNvPr>
          <p:cNvSpPr txBox="1"/>
          <p:nvPr/>
        </p:nvSpPr>
        <p:spPr>
          <a:xfrm>
            <a:off x="1" y="3908967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6144A-2D86-2E48-A46E-59788C74C722}"/>
              </a:ext>
            </a:extLst>
          </p:cNvPr>
          <p:cNvSpPr txBox="1"/>
          <p:nvPr/>
        </p:nvSpPr>
        <p:spPr>
          <a:xfrm>
            <a:off x="0" y="4505568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Ans: &gt;5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5FD9B-BCCC-0B4F-8DBA-DDC8E4E3B6E1}"/>
              </a:ext>
            </a:extLst>
          </p:cNvPr>
          <p:cNvSpPr txBox="1"/>
          <p:nvPr/>
        </p:nvSpPr>
        <p:spPr>
          <a:xfrm>
            <a:off x="0" y="5239205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</p:spTree>
    <p:extLst>
      <p:ext uri="{BB962C8B-B14F-4D97-AF65-F5344CB8AC3E}">
        <p14:creationId xmlns:p14="http://schemas.microsoft.com/office/powerpoint/2010/main" val="236737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D528-D521-004D-BC03-605B06E6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B871B-5F41-6942-843C-C36F37786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25553" cy="4351338"/>
              </a:xfrm>
            </p:spPr>
            <p:txBody>
              <a:bodyPr/>
              <a:lstStyle/>
              <a:p>
                <a:r>
                  <a:rPr lang="en-US" dirty="0"/>
                  <a:t>Connects to learning</a:t>
                </a:r>
              </a:p>
              <a:p>
                <a:pPr lvl="1"/>
                <a:r>
                  <a:rPr lang="en-US" dirty="0"/>
                  <a:t>Coin -&gt; Hypothesis</a:t>
                </a:r>
              </a:p>
              <a:p>
                <a:pPr lvl="1"/>
                <a:r>
                  <a:rPr lang="en-US" dirty="0"/>
                  <a:t>Coin flips -&gt; Performance of hypothesis in training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Choosing the hypothesis “</a:t>
                </a:r>
                <a:r>
                  <a:rPr lang="en-US" dirty="0">
                    <a:solidFill>
                      <a:schemeClr val="accent2"/>
                    </a:solidFill>
                  </a:rPr>
                  <a:t>before</a:t>
                </a:r>
                <a:r>
                  <a:rPr lang="en-US" dirty="0"/>
                  <a:t>” or “</a:t>
                </a:r>
                <a:r>
                  <a:rPr lang="en-US" dirty="0">
                    <a:solidFill>
                      <a:schemeClr val="accent2"/>
                    </a:solidFill>
                  </a:rPr>
                  <a:t>after</a:t>
                </a:r>
                <a:r>
                  <a:rPr lang="en-US" dirty="0"/>
                  <a:t>” looking at the data (knowing the realization of the data drawing) makes a big difference!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B871B-5F41-6942-843C-C36F37786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25553" cy="4351338"/>
              </a:xfrm>
              <a:blipFill>
                <a:blip r:embed="rId3"/>
                <a:stretch>
                  <a:fillRect l="-95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47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A83-FFB3-B048-BD6C-746A32F77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EEA-7CBE-E448-8FE0-7F4609D36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721"/>
            <a:ext cx="10515600" cy="4851622"/>
          </a:xfrm>
        </p:spPr>
        <p:txBody>
          <a:bodyPr>
            <a:normAutofit/>
          </a:bodyPr>
          <a:lstStyle/>
          <a:p>
            <a:r>
              <a:rPr lang="en-US" dirty="0"/>
              <a:t>Some graphical explanations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1166-E59D-584B-859C-91C098151F25}"/>
                  </a:ext>
                </a:extLst>
              </p:cNvPr>
              <p:cNvSpPr txBox="1"/>
              <p:nvPr/>
            </p:nvSpPr>
            <p:spPr>
              <a:xfrm>
                <a:off x="4822801" y="433293"/>
                <a:ext cx="6808595" cy="1028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𝐏𝐫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𝝂</m:t>
                                </m:r>
                              </m:e>
                            </m:d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 any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1166-E59D-584B-859C-91C098151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01" y="433293"/>
                <a:ext cx="6808595" cy="1028167"/>
              </a:xfrm>
              <a:prstGeom prst="rect">
                <a:avLst/>
              </a:prstGeom>
              <a:blipFill>
                <a:blip r:embed="rId3"/>
                <a:stretch>
                  <a:fillRect l="-1862" t="-7317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738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5" y="649319"/>
            <a:ext cx="3441013" cy="538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41" y="649319"/>
            <a:ext cx="2648293" cy="5382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7" y="649318"/>
            <a:ext cx="2948110" cy="53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0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sp>
        <p:nvSpPr>
          <p:cNvPr id="11" name="object 4"/>
          <p:cNvSpPr/>
          <p:nvPr/>
        </p:nvSpPr>
        <p:spPr>
          <a:xfrm>
            <a:off x="6685006" y="737312"/>
            <a:ext cx="3892378" cy="472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2" y="0"/>
            <a:ext cx="4187087" cy="6203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63556" y="3101546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40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B8D1-527D-4040-AFA2-CDBD57348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47AFD-CA5A-C34E-902D-BF8FF7D41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2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16358-A513-D047-99D5-623CB6477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example, choosing the hypothesis that minimizes in-sample error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00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01BE-1C77-914E-A572-0355C077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0B462-24FB-1E4F-8FE4-F099C2FA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4010" cy="51747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Course website and Piazza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3"/>
              </a:rPr>
              <a:t>http://chienjuho.com/courses/cse417t/</a:t>
            </a:r>
            <a:endParaRPr lang="en-US" dirty="0"/>
          </a:p>
          <a:p>
            <a:pPr lvl="1"/>
            <a:r>
              <a:rPr lang="en-US" dirty="0"/>
              <a:t>Piazza: </a:t>
            </a:r>
            <a:r>
              <a:rPr lang="en-US" dirty="0">
                <a:hlinkClick r:id="rId4"/>
              </a:rPr>
              <a:t>http://piazza.com/wustl/fall2022/cse417t</a:t>
            </a:r>
            <a:endParaRPr lang="en-US" dirty="0"/>
          </a:p>
          <a:p>
            <a:pPr lvl="1"/>
            <a:r>
              <a:rPr lang="en-US" dirty="0"/>
              <a:t>Make sure you follow both regularly</a:t>
            </a:r>
          </a:p>
          <a:p>
            <a:pPr lvl="1"/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Will be announced later this week</a:t>
            </a:r>
          </a:p>
          <a:p>
            <a:pPr lvl="1"/>
            <a:r>
              <a:rPr lang="en-US" dirty="0"/>
              <a:t>Will start next week</a:t>
            </a:r>
          </a:p>
          <a:p>
            <a:pPr lvl="1"/>
            <a:endParaRPr lang="en-US" dirty="0"/>
          </a:p>
          <a:p>
            <a:r>
              <a:rPr lang="en-US" dirty="0"/>
              <a:t>Homework 1</a:t>
            </a:r>
          </a:p>
          <a:p>
            <a:pPr lvl="1"/>
            <a:r>
              <a:rPr lang="en-US" dirty="0"/>
              <a:t>Will be announced later this week</a:t>
            </a:r>
          </a:p>
          <a:p>
            <a:pPr lvl="1"/>
            <a:r>
              <a:rPr lang="en-US" dirty="0"/>
              <a:t>A mixture of math questions and programming questions </a:t>
            </a:r>
          </a:p>
          <a:p>
            <a:pPr lvl="2"/>
            <a:r>
              <a:rPr lang="en-US" dirty="0"/>
              <a:t>Programming language: Python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(We won’t teach you how to program Python)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85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42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3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4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742A80-DEA5-D346-8436-C0776DA15FA1}"/>
                  </a:ext>
                </a:extLst>
              </p:cNvPr>
              <p:cNvSpPr/>
              <p:nvPr/>
            </p:nvSpPr>
            <p:spPr>
              <a:xfrm>
                <a:off x="1078992" y="4764024"/>
                <a:ext cx="10113264" cy="199339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400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742A80-DEA5-D346-8436-C0776DA15F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92" y="4764024"/>
                <a:ext cx="10113264" cy="199339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87152F-1FC0-C14D-990D-33BBF5687857}"/>
                  </a:ext>
                </a:extLst>
              </p:cNvPr>
              <p:cNvSpPr/>
              <p:nvPr/>
            </p:nvSpPr>
            <p:spPr>
              <a:xfrm>
                <a:off x="1671583" y="5325964"/>
                <a:ext cx="1353955" cy="1353955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87152F-1FC0-C14D-990D-33BBF5687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583" y="5325964"/>
                <a:ext cx="1353955" cy="13539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1405FB8-809A-0544-B303-F2B03E17C5AB}"/>
                  </a:ext>
                </a:extLst>
              </p:cNvPr>
              <p:cNvSpPr/>
              <p:nvPr/>
            </p:nvSpPr>
            <p:spPr>
              <a:xfrm>
                <a:off x="2804330" y="5325965"/>
                <a:ext cx="1353955" cy="1353955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1405FB8-809A-0544-B303-F2B03E17C5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330" y="5325965"/>
                <a:ext cx="1353955" cy="13539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59E5E4-DFF2-DA40-AEA0-8A7B76331202}"/>
                  </a:ext>
                </a:extLst>
              </p:cNvPr>
              <p:cNvSpPr txBox="1"/>
              <p:nvPr/>
            </p:nvSpPr>
            <p:spPr>
              <a:xfrm>
                <a:off x="4289890" y="4884158"/>
                <a:ext cx="60990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⊆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59E5E4-DFF2-DA40-AEA0-8A7B76331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890" y="4884158"/>
                <a:ext cx="6099048" cy="461665"/>
              </a:xfrm>
              <a:prstGeom prst="rect">
                <a:avLst/>
              </a:prstGeom>
              <a:blipFill>
                <a:blip r:embed="rId8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3BD97F-ACFA-8243-BFA1-65F12674689A}"/>
                  </a:ext>
                </a:extLst>
              </p:cNvPr>
              <p:cNvSpPr txBox="1"/>
              <p:nvPr/>
            </p:nvSpPr>
            <p:spPr>
              <a:xfrm>
                <a:off x="4796448" y="5562450"/>
                <a:ext cx="6099048" cy="461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sz="105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3BD97F-ACFA-8243-BFA1-65F126746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448" y="5562450"/>
                <a:ext cx="6099048" cy="461729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F2217F-DE6E-DF4C-A354-B8C15C107F8E}"/>
                  </a:ext>
                </a:extLst>
              </p:cNvPr>
              <p:cNvSpPr/>
              <p:nvPr/>
            </p:nvSpPr>
            <p:spPr>
              <a:xfrm>
                <a:off x="6327940" y="5997081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sz="2400" dirty="0"/>
                  <a:t>   </a:t>
                </a:r>
                <a:br>
                  <a:rPr lang="en-US" sz="2400" dirty="0"/>
                </a:br>
                <a:r>
                  <a:rPr lang="en-US" sz="2400" dirty="0"/>
                  <a:t>	</a:t>
                </a:r>
                <a:r>
                  <a:rPr lang="en-US" dirty="0">
                    <a:solidFill>
                      <a:srgbClr val="FF0000"/>
                    </a:solidFill>
                  </a:rPr>
                  <a:t>(Union Bound)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F2217F-DE6E-DF4C-A354-B8C15C107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940" y="5997081"/>
                <a:ext cx="6096000" cy="830997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04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5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A927-EBA8-AD4F-BF59-7C73507F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i="1" dirty="0">
                    <a:solidFill>
                      <a:srgbClr val="C00000"/>
                    </a:solidFill>
                  </a:rPr>
                  <a:t>M</a:t>
                </a:r>
                <a:r>
                  <a:rPr lang="en-US" dirty="0"/>
                  <a:t> can be considered as a proxy of the “complexity” of the hypothesis set</a:t>
                </a:r>
              </a:p>
              <a:p>
                <a:pPr lvl="1"/>
                <a:r>
                  <a:rPr lang="en-US" dirty="0"/>
                  <a:t>Will talk about 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in the next few lectures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  <a:blipFill>
                <a:blip r:embed="rId2"/>
                <a:stretch>
                  <a:fillRect l="-90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39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398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This means, with probability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882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This means, with probability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122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731-3667-534A-A214-212CE295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72092" cy="1325563"/>
          </a:xfrm>
        </p:spPr>
        <p:txBody>
          <a:bodyPr/>
          <a:lstStyle/>
          <a:p>
            <a:r>
              <a:rPr lang="en-US" dirty="0"/>
              <a:t>More Discussion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as a proxy measure on the “complexity”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Our ultimate goal is to have a </a:t>
                </a:r>
                <a:r>
                  <a:rPr lang="en-US" dirty="0">
                    <a:solidFill>
                      <a:schemeClr val="accent2"/>
                    </a:solidFill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is a tradeoff of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(what “learning model” to use)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 (more hypothesis to “fit” the training data)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b="0" dirty="0"/>
              </a:p>
              <a:p>
                <a:pPr lvl="2"/>
                <a:endParaRPr lang="en-US" sz="200" b="0" dirty="0"/>
              </a:p>
              <a:p>
                <a:pPr lvl="1"/>
                <a:r>
                  <a:rPr lang="en-US" dirty="0"/>
                  <a:t>It also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number of data points you have</a:t>
                </a:r>
              </a:p>
              <a:p>
                <a:pPr lvl="2"/>
                <a:r>
                  <a:rPr lang="en-US" sz="2400" dirty="0"/>
                  <a:t>A small number of data points =&gt; use simple models (e.g., linear models)</a:t>
                </a:r>
              </a:p>
              <a:p>
                <a:pPr lvl="2"/>
                <a:r>
                  <a:rPr lang="en-US" sz="2400" dirty="0"/>
                  <a:t>Complex models (e.g., deep learning) work when you have a lot of data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  <a:blipFill>
                <a:blip r:embed="rId3"/>
                <a:stretch>
                  <a:fillRect l="-99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creenshot 2017-08-22 20.09.04.png">
            <a:extLst>
              <a:ext uri="{FF2B5EF4-FFF2-40B4-BE49-F238E27FC236}">
                <a16:creationId xmlns:a16="http://schemas.microsoft.com/office/drawing/2014/main" id="{39FC0AB2-A22F-A74A-8CC1-E9C6A311F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628" y="92165"/>
            <a:ext cx="3407664" cy="278112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6B36673-1EA3-8643-9D6A-98393EAF2B72}"/>
              </a:ext>
            </a:extLst>
          </p:cNvPr>
          <p:cNvSpPr/>
          <p:nvPr/>
        </p:nvSpPr>
        <p:spPr>
          <a:xfrm>
            <a:off x="8898284" y="2192487"/>
            <a:ext cx="1388716" cy="6808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5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33A0-C173-8745-AF82-B825320C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the Learning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37F11-7125-EB40-9058-24F70BAF5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34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9F3F00-4058-E442-96F4-CD2BF8404B78}"/>
              </a:ext>
            </a:extLst>
          </p:cNvPr>
          <p:cNvSpPr/>
          <p:nvPr/>
        </p:nvSpPr>
        <p:spPr>
          <a:xfrm>
            <a:off x="6817895" y="3128211"/>
            <a:ext cx="2919663" cy="213360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/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How to generally characterize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blipFill>
                <a:blip r:embed="rId3"/>
                <a:stretch>
                  <a:fillRect l="-2041" t="-9524" r="-45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4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Goal: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general approach:</a:t>
                </a:r>
              </a:p>
              <a:p>
                <a:pPr lvl="1"/>
                <a:r>
                  <a:rPr lang="en-US" dirty="0"/>
                  <a:t>Define an error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quantify how far away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sz="9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usually defined in terms of a </a:t>
                </a:r>
                <a:r>
                  <a:rPr lang="en-US" dirty="0">
                    <a:solidFill>
                      <a:srgbClr val="00B050"/>
                    </a:solidFill>
                  </a:rPr>
                  <a:t>pointwise </a:t>
                </a:r>
                <a:r>
                  <a:rPr lang="en-US" dirty="0"/>
                  <a:t>error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Binary error (classification):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Squared error (regression):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  <a:blipFill>
                <a:blip r:embed="rId3"/>
                <a:stretch>
                  <a:fillRect l="-909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703FC97-0E35-3046-9882-51DCA24E01AC}"/>
              </a:ext>
            </a:extLst>
          </p:cNvPr>
          <p:cNvGrpSpPr/>
          <p:nvPr/>
        </p:nvGrpSpPr>
        <p:grpSpPr>
          <a:xfrm>
            <a:off x="158496" y="5400071"/>
            <a:ext cx="6096000" cy="956061"/>
            <a:chOff x="6687312" y="3237987"/>
            <a:chExt cx="6096000" cy="95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/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lvl="1">
                    <a:lnSpc>
                      <a:spcPct val="120000"/>
                    </a:lnSpc>
                  </a:pPr>
                  <a:r>
                    <a:rPr lang="en-US" dirty="0">
                      <a:solidFill>
                        <a:schemeClr val="accent1"/>
                      </a:solidFill>
                    </a:rPr>
                    <a:t>	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  <a:p>
                  <a:pPr lvl="1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  <a:blipFill>
                  <a:blip r:embed="rId4"/>
                  <a:stretch>
                    <a:fillRect t="-33333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9653895-6AB6-0543-80BD-6636309BB8E5}"/>
                </a:ext>
              </a:extLst>
            </p:cNvPr>
            <p:cNvSpPr/>
            <p:nvPr/>
          </p:nvSpPr>
          <p:spPr>
            <a:xfrm>
              <a:off x="7961376" y="3237987"/>
              <a:ext cx="3392424" cy="956061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9A0007-2AA4-A547-B4DE-0E7B104C6456}"/>
              </a:ext>
            </a:extLst>
          </p:cNvPr>
          <p:cNvSpPr/>
          <p:nvPr/>
        </p:nvSpPr>
        <p:spPr>
          <a:xfrm>
            <a:off x="5925312" y="5351290"/>
            <a:ext cx="6074182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general (bounded) error functions.</a:t>
            </a:r>
          </a:p>
        </p:txBody>
      </p:sp>
    </p:spTree>
    <p:extLst>
      <p:ext uri="{BB962C8B-B14F-4D97-AF65-F5344CB8AC3E}">
        <p14:creationId xmlns:p14="http://schemas.microsoft.com/office/powerpoint/2010/main" val="24694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896017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domain applications</a:t>
            </a:r>
          </a:p>
          <a:p>
            <a:r>
              <a:rPr lang="en-US" dirty="0"/>
              <a:t>Example: Fingerprint recognition </a:t>
            </a:r>
          </a:p>
          <a:p>
            <a:pPr lvl="1"/>
            <a:r>
              <a:rPr lang="en-US" dirty="0"/>
              <a:t>Input: fingerprints</a:t>
            </a:r>
          </a:p>
          <a:p>
            <a:pPr lvl="1"/>
            <a:r>
              <a:rPr lang="en-US" dirty="0"/>
              <a:t>Outputs: whether the person is authorized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4393260"/>
                  </p:ext>
                </p:extLst>
              </p:nvPr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296084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283855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283855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267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4393260"/>
                  </p:ext>
                </p:extLst>
              </p:nvPr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358768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916" r="-840" b="-30689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334382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334382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1852" r="-487719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34382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617820"/>
                  </p:ext>
                </p:extLst>
              </p:nvPr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617820"/>
                  </p:ext>
                </p:extLst>
              </p:nvPr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481763"/>
                  </p:ext>
                </p:extLst>
              </p:nvPr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481763"/>
                  </p:ext>
                </p:extLst>
              </p:nvPr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036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4088" y="1825624"/>
                <a:ext cx="11576304" cy="48960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Consideration 1: Properties of application problems</a:t>
                </a:r>
              </a:p>
              <a:p>
                <a:endParaRPr lang="en-US" dirty="0"/>
              </a:p>
              <a:p>
                <a:r>
                  <a:rPr lang="en-US" dirty="0"/>
                  <a:t>Consideration 2: Computation</a:t>
                </a:r>
              </a:p>
              <a:p>
                <a:pPr lvl="1"/>
                <a:r>
                  <a:rPr lang="en-US" dirty="0"/>
                  <a:t>ML Algorithm is essentially doing </a:t>
                </a:r>
                <a:r>
                  <a:rPr lang="en-US" dirty="0">
                    <a:solidFill>
                      <a:schemeClr val="accent2"/>
                    </a:solidFill>
                  </a:rPr>
                  <a:t>optimization</a:t>
                </a:r>
                <a:r>
                  <a:rPr lang="en-US" dirty="0"/>
                  <a:t> (finding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smallest error)	</a:t>
                </a: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Choosing the error that is “easier” to optimize</a:t>
                </a:r>
              </a:p>
              <a:p>
                <a:pPr lvl="2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e.g., if the error function is convex, continuous, differentiable, we usually have efficient algorithms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88" y="1825624"/>
                <a:ext cx="11576304" cy="4896017"/>
              </a:xfrm>
              <a:blipFill>
                <a:blip r:embed="rId2"/>
                <a:stretch>
                  <a:fillRect l="-87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83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294759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application problems</a:t>
            </a:r>
          </a:p>
          <a:p>
            <a:endParaRPr lang="en-US" dirty="0"/>
          </a:p>
          <a:p>
            <a:r>
              <a:rPr lang="en-US" dirty="0"/>
              <a:t>Consideration 2: Computation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Specifying the error function is part of setting up the learning problem</a:t>
            </a:r>
          </a:p>
          <a:p>
            <a:pPr lvl="1"/>
            <a:r>
              <a:rPr lang="en-US" dirty="0"/>
              <a:t>It impacts what you eventually learn</a:t>
            </a:r>
          </a:p>
        </p:txBody>
      </p:sp>
    </p:spTree>
    <p:extLst>
      <p:ext uri="{BB962C8B-B14F-4D97-AF65-F5344CB8AC3E}">
        <p14:creationId xmlns:p14="http://schemas.microsoft.com/office/powerpoint/2010/main" val="356762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700464" y="176463"/>
            <a:ext cx="4812631" cy="178067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42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B444-8F52-C64E-BDEF-DF337F4D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there doesn’t exist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stochastic instead of deterministic</a:t>
                </a:r>
              </a:p>
              <a:p>
                <a:endParaRPr lang="en-US" dirty="0"/>
              </a:p>
              <a:p>
                <a:r>
                  <a:rPr lang="en-US" dirty="0"/>
                  <a:t>Common approach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a target function, define a target </a:t>
                </a:r>
                <a:r>
                  <a:rPr lang="en-US" b="1" u="sng" dirty="0"/>
                  <a:t>distribution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drawn from a conditional distribution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zero-mean noise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4115C91-32AF-8E46-A45E-DDC91B6F5D20}"/>
              </a:ext>
            </a:extLst>
          </p:cNvPr>
          <p:cNvSpPr/>
          <p:nvPr/>
        </p:nvSpPr>
        <p:spPr>
          <a:xfrm>
            <a:off x="5925312" y="5668455"/>
            <a:ext cx="6074182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noisy targets.</a:t>
            </a:r>
          </a:p>
        </p:txBody>
      </p:sp>
    </p:spTree>
    <p:extLst>
      <p:ext uri="{BB962C8B-B14F-4D97-AF65-F5344CB8AC3E}">
        <p14:creationId xmlns:p14="http://schemas.microsoft.com/office/powerpoint/2010/main" val="30563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35DFF-EF97-A34E-AC02-96C47AA1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881" y="793747"/>
            <a:ext cx="6933135" cy="60642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3247" y="147416"/>
            <a:ext cx="76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General Setup of (Supervised) Learning</a:t>
            </a:r>
          </a:p>
        </p:txBody>
      </p:sp>
    </p:spTree>
    <p:extLst>
      <p:ext uri="{BB962C8B-B14F-4D97-AF65-F5344CB8AC3E}">
        <p14:creationId xmlns:p14="http://schemas.microsoft.com/office/powerpoint/2010/main" val="2046237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2695-5588-9649-9E21-8DC17A1C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487B7-E388-3545-A36F-8ABBCBE22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38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36923" cy="1325563"/>
          </a:xfrm>
        </p:spPr>
        <p:txBody>
          <a:bodyPr/>
          <a:lstStyle/>
          <a:p>
            <a:r>
              <a:rPr lang="en-US" dirty="0"/>
              <a:t>Revisit the “Multi-Hypothesis”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  <a:blipFill>
                <a:blip r:embed="rId2"/>
                <a:stretch>
                  <a:fillRect l="-1086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120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B18B56-720B-C046-A2E9-56A0A374B2A0}"/>
              </a:ext>
            </a:extLst>
          </p:cNvPr>
          <p:cNvSpPr txBox="1">
            <a:spLocks/>
          </p:cNvSpPr>
          <p:nvPr/>
        </p:nvSpPr>
        <p:spPr>
          <a:xfrm>
            <a:off x="831850" y="884420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/>
                  <a:t> is infinite?</a:t>
                </a:r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/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don’t seem to carry any meanings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  <a:blipFill>
                <a:blip r:embed="rId3"/>
                <a:stretch>
                  <a:fillRect l="-122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363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08-22 20.09.04.png">
            <a:extLst>
              <a:ext uri="{FF2B5EF4-FFF2-40B4-BE49-F238E27FC236}">
                <a16:creationId xmlns:a16="http://schemas.microsoft.com/office/drawing/2014/main" id="{CCD243C8-9E38-C542-9DE8-81B4D74D1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88" y="9143"/>
            <a:ext cx="8393289" cy="68500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8A542D-16E6-DE40-A11A-1A85E90E7ED2}"/>
              </a:ext>
            </a:extLst>
          </p:cNvPr>
          <p:cNvSpPr/>
          <p:nvPr/>
        </p:nvSpPr>
        <p:spPr>
          <a:xfrm>
            <a:off x="2075934" y="147595"/>
            <a:ext cx="5375189" cy="3152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F260A-3261-E347-A61D-C361EE1398D7}"/>
              </a:ext>
            </a:extLst>
          </p:cNvPr>
          <p:cNvSpPr txBox="1"/>
          <p:nvPr/>
        </p:nvSpPr>
        <p:spPr>
          <a:xfrm>
            <a:off x="7451123" y="1346887"/>
            <a:ext cx="4600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Given by the learning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1EBBA-3BB4-734E-8602-3BBFCD69DF8C}"/>
              </a:ext>
            </a:extLst>
          </p:cNvPr>
          <p:cNvSpPr/>
          <p:nvPr/>
        </p:nvSpPr>
        <p:spPr>
          <a:xfrm>
            <a:off x="2850776" y="3351306"/>
            <a:ext cx="3998259" cy="3340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36DB9-A42C-BF4B-84E6-0669B8EE7B46}"/>
              </a:ext>
            </a:extLst>
          </p:cNvPr>
          <p:cNvSpPr txBox="1"/>
          <p:nvPr/>
        </p:nvSpPr>
        <p:spPr>
          <a:xfrm>
            <a:off x="344413" y="4328877"/>
            <a:ext cx="23759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learning model</a:t>
            </a:r>
          </a:p>
          <a:p>
            <a:r>
              <a:rPr lang="en-US" sz="2800" dirty="0">
                <a:solidFill>
                  <a:srgbClr val="FF0000"/>
                </a:solidFill>
              </a:rPr>
              <a:t>(example: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 H: Perceptron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A: PLA)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3E0215-1FD2-EE4B-93A4-32C33689F7EB}"/>
              </a:ext>
            </a:extLst>
          </p:cNvPr>
          <p:cNvSpPr/>
          <p:nvPr/>
        </p:nvSpPr>
        <p:spPr>
          <a:xfrm>
            <a:off x="7228447" y="4385784"/>
            <a:ext cx="2228703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92E14-27C6-0540-8A2D-7DEBF6AFCF05}"/>
              </a:ext>
            </a:extLst>
          </p:cNvPr>
          <p:cNvSpPr txBox="1"/>
          <p:nvPr/>
        </p:nvSpPr>
        <p:spPr>
          <a:xfrm>
            <a:off x="9485791" y="4403713"/>
            <a:ext cx="2499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Goal of learning</a:t>
            </a:r>
          </a:p>
        </p:txBody>
      </p:sp>
    </p:spTree>
    <p:extLst>
      <p:ext uri="{BB962C8B-B14F-4D97-AF65-F5344CB8AC3E}">
        <p14:creationId xmlns:p14="http://schemas.microsoft.com/office/powerpoint/2010/main" val="341136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8980" cy="1325563"/>
          </a:xfrm>
        </p:spPr>
        <p:txBody>
          <a:bodyPr/>
          <a:lstStyle/>
          <a:p>
            <a:r>
              <a:rPr lang="en-US" dirty="0"/>
              <a:t>Key Intuitions in </a:t>
            </a:r>
            <a:r>
              <a:rPr lang="en-US"/>
              <a:t>the Multi-Hypothesis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endParaRPr lang="en-US" sz="13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sz="1200" b="0" i="1" dirty="0">
                  <a:solidFill>
                    <a:srgbClr val="FF0000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Union bound considers the </a:t>
                </a:r>
                <a:r>
                  <a:rPr lang="en-US" dirty="0">
                    <a:solidFill>
                      <a:srgbClr val="FF0000"/>
                    </a:solidFill>
                  </a:rPr>
                  <a:t>worst case: Bad events don’t overlap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/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/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557235" y="3801210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(Union Bound)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9C2278-3E2D-4C49-BAC1-6D64A4B7F72E}"/>
              </a:ext>
            </a:extLst>
          </p:cNvPr>
          <p:cNvSpPr/>
          <p:nvPr/>
        </p:nvSpPr>
        <p:spPr>
          <a:xfrm>
            <a:off x="1199092" y="3722275"/>
            <a:ext cx="652182" cy="619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Bad Events Overlap?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Oftentimes, they overlap a lot!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0FEE4-EA79-A248-B7CA-EFD99EB4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80" y="2300894"/>
            <a:ext cx="3319671" cy="2858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1395" y="2391105"/>
            <a:ext cx="644240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two linear separators on the left make </a:t>
            </a:r>
          </a:p>
          <a:p>
            <a:r>
              <a:rPr lang="en-US" sz="2800" dirty="0"/>
              <a:t>the same predictions for most points.</a:t>
            </a:r>
          </a:p>
          <a:p>
            <a:endParaRPr lang="en-US" sz="2800" dirty="0"/>
          </a:p>
          <a:p>
            <a:r>
              <a:rPr lang="en-US" sz="2800" dirty="0"/>
              <a:t>If it’s a bad event for one, it’s likely to be </a:t>
            </a:r>
          </a:p>
          <a:p>
            <a:r>
              <a:rPr lang="en-US" sz="2800" dirty="0"/>
              <a:t>a bad event for the other.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Recall: Informally, you can interpret “bad event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as the event that we</a:t>
                </a:r>
              </a:p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draw a “unrepresentative dataset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1148" t="-3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/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blipFill>
                <a:blip r:embed="rId4"/>
                <a:stretch>
                  <a:fillRect l="-804" t="-6667" b="-2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9C56-489E-F147-ACA0-A0AACE7C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14:cNvPr>
              <p14:cNvContentPartPr/>
              <p14:nvPr/>
            </p14:nvContentPartPr>
            <p14:xfrm>
              <a:off x="1019315" y="3608860"/>
              <a:ext cx="237130" cy="239532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842" y="3593395"/>
                <a:ext cx="267716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14:cNvPr>
              <p14:cNvContentPartPr/>
              <p14:nvPr/>
            </p14:nvContentPartPr>
            <p14:xfrm>
              <a:off x="945464" y="4338498"/>
              <a:ext cx="300240" cy="253693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984" y="4323046"/>
                <a:ext cx="330840" cy="283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14:cNvPr>
              <p14:cNvContentPartPr/>
              <p14:nvPr/>
            </p14:nvContentPartPr>
            <p14:xfrm>
              <a:off x="1813958" y="3990960"/>
              <a:ext cx="294332" cy="305056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8505" y="3975491"/>
                <a:ext cx="324520" cy="335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14:cNvPr>
              <p14:cNvContentPartPr/>
              <p14:nvPr/>
            </p14:nvContentPartPr>
            <p14:xfrm>
              <a:off x="1503513" y="3067872"/>
              <a:ext cx="263448" cy="328577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8037" y="3052380"/>
                <a:ext cx="294040" cy="359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14:cNvPr>
              <p14:cNvContentPartPr/>
              <p14:nvPr/>
            </p14:nvContentPartPr>
            <p14:xfrm>
              <a:off x="2055922" y="5020613"/>
              <a:ext cx="300240" cy="23953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0442" y="5005148"/>
                <a:ext cx="330840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14:cNvPr>
              <p14:cNvContentPartPr/>
              <p14:nvPr/>
            </p14:nvContentPartPr>
            <p14:xfrm>
              <a:off x="2971949" y="3435331"/>
              <a:ext cx="337031" cy="29137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6466" y="3419863"/>
                <a:ext cx="367637" cy="321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14:cNvPr>
              <p14:cNvContentPartPr/>
              <p14:nvPr/>
            </p14:nvContentPartPr>
            <p14:xfrm>
              <a:off x="3340401" y="4366819"/>
              <a:ext cx="395038" cy="23953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24930" y="4351354"/>
                <a:ext cx="425259" cy="269743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1FE1870-4CED-C940-89E6-FC94AAAE0C12}"/>
              </a:ext>
            </a:extLst>
          </p:cNvPr>
          <p:cNvGrpSpPr/>
          <p:nvPr/>
        </p:nvGrpSpPr>
        <p:grpSpPr>
          <a:xfrm>
            <a:off x="1540304" y="4610672"/>
            <a:ext cx="410883" cy="343218"/>
            <a:chOff x="2617507" y="4557538"/>
            <a:chExt cx="550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14:cNvPr>
                <p14:cNvContentPartPr/>
                <p14:nvPr/>
              </p14:nvContentPartPr>
              <p14:xfrm>
                <a:off x="2730187" y="4557538"/>
                <a:ext cx="212040" cy="514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5067" y="4542418"/>
                  <a:ext cx="2426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14:cNvPr>
                <p14:cNvContentPartPr/>
                <p14:nvPr/>
              </p14:nvContentPartPr>
              <p14:xfrm>
                <a:off x="2617507" y="4846978"/>
                <a:ext cx="550800" cy="56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2027" y="4831858"/>
                  <a:ext cx="58104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B6E4FF4-A27B-CC4C-9259-23FC0CF1F5C6}"/>
              </a:ext>
            </a:extLst>
          </p:cNvPr>
          <p:cNvGrpSpPr/>
          <p:nvPr/>
        </p:nvGrpSpPr>
        <p:grpSpPr>
          <a:xfrm>
            <a:off x="2182409" y="2837460"/>
            <a:ext cx="879236" cy="362419"/>
            <a:chOff x="3478267" y="1897858"/>
            <a:chExt cx="117864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14:cNvPr>
                <p14:cNvContentPartPr/>
                <p14:nvPr/>
              </p14:nvContentPartPr>
              <p14:xfrm>
                <a:off x="4360267" y="1989658"/>
                <a:ext cx="240120" cy="451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4787" y="1974178"/>
                  <a:ext cx="270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14:cNvPr>
                <p14:cNvContentPartPr/>
                <p14:nvPr/>
              </p14:nvContentPartPr>
              <p14:xfrm>
                <a:off x="4303747" y="2116378"/>
                <a:ext cx="353160" cy="155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88627" y="2101258"/>
                  <a:ext cx="383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14:cNvPr>
                <p14:cNvContentPartPr/>
                <p14:nvPr/>
              </p14:nvContentPartPr>
              <p14:xfrm>
                <a:off x="3527587" y="1897858"/>
                <a:ext cx="261360" cy="480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2467" y="1882378"/>
                  <a:ext cx="2919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14:cNvPr>
                <p14:cNvContentPartPr/>
                <p14:nvPr/>
              </p14:nvContentPartPr>
              <p14:xfrm>
                <a:off x="3478267" y="2102338"/>
                <a:ext cx="459000" cy="169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62787" y="2087218"/>
                  <a:ext cx="4896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EC16FF-93A0-B34F-8141-FB6F77054C41}"/>
              </a:ext>
            </a:extLst>
          </p:cNvPr>
          <p:cNvGrpSpPr/>
          <p:nvPr/>
        </p:nvGrpSpPr>
        <p:grpSpPr>
          <a:xfrm>
            <a:off x="2898098" y="3952318"/>
            <a:ext cx="421356" cy="315376"/>
            <a:chOff x="4437667" y="3570058"/>
            <a:chExt cx="56484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14:cNvPr>
                <p14:cNvContentPartPr/>
                <p14:nvPr/>
              </p14:nvContentPartPr>
              <p14:xfrm>
                <a:off x="4529467" y="3570058"/>
                <a:ext cx="296640" cy="473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14347" y="3554578"/>
                  <a:ext cx="3272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14:cNvPr>
                <p14:cNvContentPartPr/>
                <p14:nvPr/>
              </p14:nvContentPartPr>
              <p14:xfrm>
                <a:off x="4437667" y="3696778"/>
                <a:ext cx="564840" cy="127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22547" y="3681658"/>
                  <a:ext cx="5954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15CC7F-A29A-E540-8DA7-7A8467E9975E}"/>
              </a:ext>
            </a:extLst>
          </p:cNvPr>
          <p:cNvGrpSpPr/>
          <p:nvPr/>
        </p:nvGrpSpPr>
        <p:grpSpPr>
          <a:xfrm>
            <a:off x="4040245" y="3811190"/>
            <a:ext cx="442303" cy="432982"/>
            <a:chOff x="5968747" y="3358378"/>
            <a:chExt cx="59292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14:cNvPr>
                <p14:cNvContentPartPr/>
                <p14:nvPr/>
              </p14:nvContentPartPr>
              <p14:xfrm>
                <a:off x="6039307" y="3358378"/>
                <a:ext cx="275400" cy="649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24187" y="3342898"/>
                  <a:ext cx="30600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14:cNvPr>
                <p14:cNvContentPartPr/>
                <p14:nvPr/>
              </p14:nvContentPartPr>
              <p14:xfrm>
                <a:off x="5968747" y="3613978"/>
                <a:ext cx="592920" cy="189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53627" y="3598498"/>
                  <a:ext cx="6235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B14312-32F1-AA42-92B9-C9982AF5ADB8}"/>
              </a:ext>
            </a:extLst>
          </p:cNvPr>
          <p:cNvGrpSpPr/>
          <p:nvPr/>
        </p:nvGrpSpPr>
        <p:grpSpPr>
          <a:xfrm>
            <a:off x="3640372" y="3171318"/>
            <a:ext cx="331660" cy="367219"/>
            <a:chOff x="5432707" y="2398618"/>
            <a:chExt cx="44460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14:cNvPr>
                <p14:cNvContentPartPr/>
                <p14:nvPr/>
              </p14:nvContentPartPr>
              <p14:xfrm>
                <a:off x="5432707" y="2398618"/>
                <a:ext cx="339120" cy="55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17227" y="2383498"/>
                  <a:ext cx="36936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14:cNvPr>
                <p14:cNvContentPartPr/>
                <p14:nvPr/>
              </p14:nvContentPartPr>
              <p14:xfrm>
                <a:off x="5474827" y="2539738"/>
                <a:ext cx="402480" cy="32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9707" y="2524618"/>
                  <a:ext cx="43308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810867-00B9-2D4D-838C-DA2EE1321CE6}"/>
              </a:ext>
            </a:extLst>
          </p:cNvPr>
          <p:cNvGrpSpPr/>
          <p:nvPr/>
        </p:nvGrpSpPr>
        <p:grpSpPr>
          <a:xfrm>
            <a:off x="3335030" y="4982451"/>
            <a:ext cx="384565" cy="367219"/>
            <a:chOff x="5023387" y="5115178"/>
            <a:chExt cx="51552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14:cNvPr>
                <p14:cNvContentPartPr/>
                <p14:nvPr/>
              </p14:nvContentPartPr>
              <p14:xfrm>
                <a:off x="5390227" y="5192578"/>
                <a:ext cx="28440" cy="70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75107" y="5177458"/>
                  <a:ext cx="59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14:cNvPr>
                <p14:cNvContentPartPr/>
                <p14:nvPr/>
              </p14:nvContentPartPr>
              <p14:xfrm>
                <a:off x="5079907" y="5115178"/>
                <a:ext cx="430920" cy="529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64427" y="5099698"/>
                  <a:ext cx="46116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14:cNvPr>
                <p14:cNvContentPartPr/>
                <p14:nvPr/>
              </p14:nvContentPartPr>
              <p14:xfrm>
                <a:off x="5023387" y="5291578"/>
                <a:ext cx="515520" cy="37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08267" y="5276098"/>
                  <a:ext cx="545760" cy="40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14:cNvPr>
              <p14:cNvContentPartPr/>
              <p14:nvPr/>
            </p14:nvContentPartPr>
            <p14:xfrm>
              <a:off x="1140163" y="2583287"/>
              <a:ext cx="26587" cy="33122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714" y="2567806"/>
                <a:ext cx="57126" cy="63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14:cNvPr>
              <p14:cNvContentPartPr/>
              <p14:nvPr/>
            </p14:nvContentPartPr>
            <p14:xfrm>
              <a:off x="1156008" y="2588087"/>
              <a:ext cx="2621326" cy="3194324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40529" y="2572607"/>
                <a:ext cx="2651564" cy="3224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14:cNvPr>
              <p14:cNvContentPartPr/>
              <p14:nvPr/>
            </p14:nvContentPartPr>
            <p14:xfrm>
              <a:off x="4029771" y="5642484"/>
              <a:ext cx="328975" cy="346818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14277" y="5626998"/>
                <a:ext cx="359602" cy="377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14:cNvPr>
              <p14:cNvContentPartPr/>
              <p14:nvPr/>
            </p14:nvContentPartPr>
            <p14:xfrm>
              <a:off x="4036216" y="5768011"/>
              <a:ext cx="262374" cy="94325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20740" y="5752530"/>
                <a:ext cx="292966" cy="124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07A464FB-5788-F44D-8F46-532AE6FBC721}"/>
              </a:ext>
            </a:extLst>
          </p:cNvPr>
          <p:cNvGrpSpPr/>
          <p:nvPr/>
        </p:nvGrpSpPr>
        <p:grpSpPr>
          <a:xfrm>
            <a:off x="2050820" y="2461121"/>
            <a:ext cx="568522" cy="3636187"/>
            <a:chOff x="3301867" y="1333378"/>
            <a:chExt cx="762120" cy="54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560" cy="21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14827" y="1317898"/>
                  <a:ext cx="37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34040" cy="4991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14827" y="1317898"/>
                  <a:ext cx="764640" cy="50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14:cNvPr>
                <p14:cNvContentPartPr/>
                <p14:nvPr/>
              </p14:nvContentPartPr>
              <p14:xfrm>
                <a:off x="3301867" y="6300298"/>
                <a:ext cx="127440" cy="454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86747" y="6285178"/>
                  <a:ext cx="1576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14:cNvPr>
                <p14:cNvContentPartPr/>
                <p14:nvPr/>
              </p14:nvContentPartPr>
              <p14:xfrm>
                <a:off x="3343987" y="6229738"/>
                <a:ext cx="401760" cy="55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28867" y="6214618"/>
                  <a:ext cx="432360" cy="588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B4D675-8A30-5F4D-9918-62CE88C1D500}"/>
              </a:ext>
            </a:extLst>
          </p:cNvPr>
          <p:cNvSpPr txBox="1"/>
          <p:nvPr/>
        </p:nvSpPr>
        <p:spPr>
          <a:xfrm>
            <a:off x="5425162" y="2410733"/>
            <a:ext cx="5715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Any difference between </a:t>
            </a:r>
            <a:r>
              <a:rPr lang="en-US" sz="3200" dirty="0">
                <a:solidFill>
                  <a:schemeClr val="accent2"/>
                </a:solidFill>
              </a:rPr>
              <a:t>A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B050"/>
                </a:solidFill>
              </a:rPr>
              <a:t>B</a:t>
            </a:r>
            <a:r>
              <a:rPr lang="en-US" sz="3200" dirty="0"/>
              <a:t>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2A51C2-37DA-174A-93D1-3AF6E523CEC5}"/>
              </a:ext>
            </a:extLst>
          </p:cNvPr>
          <p:cNvSpPr txBox="1"/>
          <p:nvPr/>
        </p:nvSpPr>
        <p:spPr>
          <a:xfrm>
            <a:off x="5425162" y="3727029"/>
            <a:ext cx="623824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this dataset, probably not.</a:t>
            </a:r>
          </a:p>
          <a:p>
            <a:endParaRPr lang="en-US" sz="3200" dirty="0"/>
          </a:p>
          <a:p>
            <a:r>
              <a:rPr lang="en-US" sz="3200" dirty="0"/>
              <a:t>They make the same predictions for </a:t>
            </a:r>
            <a:br>
              <a:rPr lang="en-US" sz="3200" dirty="0"/>
            </a:br>
            <a:r>
              <a:rPr lang="en-US" sz="3200" dirty="0"/>
              <a:t>every data point in this dataset.</a:t>
            </a:r>
          </a:p>
        </p:txBody>
      </p:sp>
    </p:spTree>
    <p:extLst>
      <p:ext uri="{BB962C8B-B14F-4D97-AF65-F5344CB8AC3E}">
        <p14:creationId xmlns:p14="http://schemas.microsoft.com/office/powerpoint/2010/main" val="21283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AF5E-7EF9-A342-90AC-8F707CB4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define “data-dependent” hypothesis, call it </a:t>
                </a:r>
                <a:r>
                  <a:rPr lang="en-US" dirty="0">
                    <a:solidFill>
                      <a:schemeClr val="accent2"/>
                    </a:solidFill>
                  </a:rPr>
                  <a:t>dichotomy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→{−1,+1}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endParaRPr lang="en-US" altLang="zh-TW" dirty="0"/>
              </a:p>
              <a:p>
                <a:r>
                  <a:rPr lang="en-US" dirty="0"/>
                  <a:t>A dichotomy for a set of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Assign either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for each of the data points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(divide the data points into two groups)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Why dichotomies?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It helps us count “effective number of hypothesis” (to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  <a:blipFill>
                <a:blip r:embed="rId2"/>
                <a:stretch>
                  <a:fillRect l="-1086" t="-2036" b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796A92D-F97E-794E-90BE-836E9518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36" y="2304287"/>
            <a:ext cx="6248400" cy="1298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330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Formal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</p:spPr>
            <p:txBody>
              <a:bodyPr/>
              <a:lstStyle/>
              <a:p>
                <a:r>
                  <a:rPr lang="en-US" u="sng" dirty="0"/>
                  <a:t>Dichotomies</a:t>
                </a:r>
              </a:p>
              <a:p>
                <a:pPr lvl="1"/>
                <a:r>
                  <a:rPr lang="en-US" dirty="0"/>
                  <a:t>Informally, consider a dichotomy as “data-dependent” hypothesis</a:t>
                </a:r>
              </a:p>
              <a:p>
                <a:pPr lvl="1"/>
                <a:r>
                  <a:rPr lang="en-US" dirty="0"/>
                  <a:t>Characterized by both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1200" b="0" i="1" dirty="0">
                    <a:latin typeface="Cambria Math" panose="02040503050406030204" pitchFamily="18" charset="0"/>
                  </a:rPr>
                </a:br>
                <a:br>
                  <a:rPr lang="en-US" sz="200" b="0" i="1" dirty="0">
                    <a:latin typeface="Cambria Math" panose="02040503050406030204" pitchFamily="18" charset="0"/>
                  </a:rPr>
                </a:b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The set of possible prediction combinations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can induce on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Growth function</a:t>
                </a:r>
              </a:p>
              <a:p>
                <a:pPr lvl="1"/>
                <a:r>
                  <a:rPr lang="en-US" dirty="0"/>
                  <a:t>Largest number of dichotomies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induce across all possible data sets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  <a:blipFill>
                <a:blip r:embed="rId3"/>
                <a:stretch>
                  <a:fillRect l="-97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33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CF39-67CE-154A-80F2-9B41F8B2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Learning: </a:t>
            </a:r>
            <a:r>
              <a:rPr lang="en-US" b="1" dirty="0">
                <a:solidFill>
                  <a:srgbClr val="C00000"/>
                </a:solidFill>
              </a:rPr>
              <a:t>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2FEEF2-0367-F644-AC01-79BE198E8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46258" cy="4351338"/>
              </a:xfrm>
            </p:spPr>
            <p:txBody>
              <a:bodyPr/>
              <a:lstStyle/>
              <a:p>
                <a:r>
                  <a:rPr lang="en-US" dirty="0"/>
                  <a:t>Given </a:t>
                </a:r>
                <a:r>
                  <a:rPr lang="en-US" b="1" dirty="0">
                    <a:solidFill>
                      <a:schemeClr val="accent6"/>
                    </a:solidFill>
                  </a:rPr>
                  <a:t>training data</a:t>
                </a:r>
                <a:r>
                  <a:rPr lang="en-US" dirty="0"/>
                  <a:t>,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the </a:t>
                </a:r>
                <a:r>
                  <a:rPr lang="en-US" b="1" dirty="0">
                    <a:solidFill>
                      <a:srgbClr val="C00000"/>
                    </a:solidFill>
                  </a:rPr>
                  <a:t>unseen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test data</a:t>
                </a:r>
                <a:r>
                  <a:rPr lang="en-US" dirty="0">
                    <a:solidFill>
                      <a:schemeClr val="accent6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accent6"/>
                  </a:solidFill>
                </a:endParaRPr>
              </a:p>
              <a:p>
                <a:r>
                  <a:rPr lang="en-US" dirty="0"/>
                  <a:t>This goal is generally impossible without assumptions.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2FEEF2-0367-F644-AC01-79BE198E8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46258" cy="4351338"/>
              </a:xfrm>
              <a:blipFill>
                <a:blip r:embed="rId2"/>
                <a:stretch>
                  <a:fillRect l="-104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4563C6-DC4F-6546-9DEF-71EC1A5D6EDC}"/>
              </a:ext>
            </a:extLst>
          </p:cNvPr>
          <p:cNvSpPr/>
          <p:nvPr/>
        </p:nvSpPr>
        <p:spPr>
          <a:xfrm>
            <a:off x="1102381" y="3777165"/>
            <a:ext cx="8340634" cy="22042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sz="2800" u="sng" dirty="0">
                <a:solidFill>
                  <a:schemeClr val="tx1"/>
                </a:solidFill>
              </a:rPr>
              <a:t>Key assumption of ML</a:t>
            </a:r>
          </a:p>
          <a:p>
            <a:pPr lvl="1"/>
            <a:endParaRPr lang="en-US" sz="1600" u="sng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accent6"/>
                </a:solidFill>
              </a:rPr>
              <a:t>Training</a:t>
            </a:r>
            <a:r>
              <a:rPr lang="en-US" sz="2800" dirty="0"/>
              <a:t> data points and </a:t>
            </a:r>
            <a:r>
              <a:rPr lang="en-US" sz="2800" dirty="0">
                <a:solidFill>
                  <a:schemeClr val="accent6"/>
                </a:solidFill>
              </a:rPr>
              <a:t>test</a:t>
            </a:r>
            <a:r>
              <a:rPr lang="en-US" sz="2800" dirty="0"/>
              <a:t> data points are </a:t>
            </a:r>
            <a:r>
              <a:rPr lang="en-US" sz="2800" dirty="0" err="1">
                <a:solidFill>
                  <a:schemeClr val="accent2"/>
                </a:solidFill>
              </a:rPr>
              <a:t>i.i.d.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drawn from the same (unknown) distribution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3560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8696B-495C-5848-A033-5944CCFF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25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A6F0-4120-0445-AFCD-69E7211A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Thought Experiment about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6228A-E58A-5A4E-A595-08FC3E64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3812"/>
            <a:ext cx="5626100" cy="3658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/>
              <p:nvPr/>
            </p:nvSpPr>
            <p:spPr>
              <a:xfrm>
                <a:off x="5473314" y="4401326"/>
                <a:ext cx="6808595" cy="1028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𝐏𝐫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𝝂</m:t>
                                </m:r>
                              </m:e>
                            </m:d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 any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314" y="4401326"/>
                <a:ext cx="6808595" cy="1028167"/>
              </a:xfrm>
              <a:prstGeom prst="rect">
                <a:avLst/>
              </a:prstGeom>
              <a:blipFill>
                <a:blip r:embed="rId3"/>
                <a:stretch>
                  <a:fillRect l="-2048" t="-6098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/>
              <p:nvPr/>
            </p:nvSpPr>
            <p:spPr>
              <a:xfrm>
                <a:off x="5473314" y="3136194"/>
                <a:ext cx="37545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Law of large numbers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314" y="3136194"/>
                <a:ext cx="3754554" cy="954107"/>
              </a:xfrm>
              <a:prstGeom prst="rect">
                <a:avLst/>
              </a:prstGeom>
              <a:blipFill>
                <a:blip r:embed="rId4"/>
                <a:stretch>
                  <a:fillRect l="-3716" t="-6494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1BBF04C-62BF-5B40-8582-B13BC40C6F0B}"/>
              </a:ext>
            </a:extLst>
          </p:cNvPr>
          <p:cNvSpPr txBox="1"/>
          <p:nvPr/>
        </p:nvSpPr>
        <p:spPr>
          <a:xfrm>
            <a:off x="2927875" y="4843532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N: number of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5962" y="2438400"/>
            <a:ext cx="238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Draw </a:t>
            </a:r>
            <a:r>
              <a:rPr lang="en-US">
                <a:solidFill>
                  <a:schemeClr val="accent1"/>
                </a:solidFill>
              </a:rPr>
              <a:t>with replacement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73314" y="2280693"/>
                <a:ext cx="50935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What can we say about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314" y="2280693"/>
                <a:ext cx="5093574" cy="523220"/>
              </a:xfrm>
              <a:prstGeom prst="rect">
                <a:avLst/>
              </a:prstGeom>
              <a:blipFill>
                <a:blip r:embed="rId5"/>
                <a:stretch>
                  <a:fillRect l="-2743" t="-11905" r="-1746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C7F73F8A-4977-6742-92E2-8312E61C58F3}"/>
              </a:ext>
            </a:extLst>
          </p:cNvPr>
          <p:cNvSpPr/>
          <p:nvPr/>
        </p:nvSpPr>
        <p:spPr>
          <a:xfrm>
            <a:off x="5473314" y="4327158"/>
            <a:ext cx="6669918" cy="1402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76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F29A-67B8-9E4D-9A46-2F5A825F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115"/>
            <a:ext cx="105156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latin typeface="+mj-lt"/>
              </a:rPr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each marble represent a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drawn from unknown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Recall that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(will discuss noisy target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 later in the semester)</a:t>
                </a:r>
              </a:p>
              <a:p>
                <a:endParaRPr lang="en-US" sz="1200" b="0" dirty="0"/>
              </a:p>
              <a:p>
                <a:r>
                  <a:rPr lang="en-US" b="0" dirty="0"/>
                  <a:t>“Fix”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For each marble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, color it as below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dirty="0"/>
                  <a:t>color it as </a:t>
                </a:r>
                <a:r>
                  <a:rPr lang="en-US" b="0" dirty="0">
                    <a:solidFill>
                      <a:srgbClr val="00B050"/>
                    </a:solidFill>
                  </a:rPr>
                  <a:t>green</a:t>
                </a:r>
                <a:r>
                  <a:rPr lang="en-US" b="0" dirty="0"/>
                  <a:t> marble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b="0" dirty="0"/>
                  <a:t> is </a:t>
                </a:r>
                <a:r>
                  <a:rPr lang="en-US" b="0" dirty="0">
                    <a:solidFill>
                      <a:srgbClr val="00B050"/>
                    </a:solidFill>
                  </a:rPr>
                  <a:t>correct</a:t>
                </a:r>
                <a:r>
                  <a:rPr lang="en-US" b="0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]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, color it as </a:t>
                </a:r>
                <a:r>
                  <a:rPr lang="en-US" b="0" dirty="0">
                    <a:solidFill>
                      <a:srgbClr val="FF0000"/>
                    </a:solidFill>
                  </a:rPr>
                  <a:t>red</a:t>
                </a:r>
                <a:r>
                  <a:rPr lang="en-US" b="0" dirty="0"/>
                  <a:t> marble  </a:t>
                </a:r>
                <a:r>
                  <a:rPr lang="en-US" dirty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C00000"/>
                    </a:solidFill>
                  </a:rPr>
                  <a:t>wrong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]</a:t>
                </a:r>
              </a:p>
              <a:p>
                <a:pPr marL="914400" lvl="2" indent="0">
                  <a:buNone/>
                </a:pPr>
                <a:endParaRPr lang="en-US" sz="600" b="0" dirty="0"/>
              </a:p>
              <a:p>
                <a:r>
                  <a:rPr lang="en-US" dirty="0"/>
                  <a:t>With the above coloring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  <a:blipFill>
                <a:blip r:embed="rId2"/>
                <a:stretch>
                  <a:fillRect l="-1086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8536938" y="2538903"/>
            <a:ext cx="3240041" cy="2088124"/>
            <a:chOff x="6096000" y="2741765"/>
            <a:chExt cx="5626100" cy="36580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91C700-7E63-1E4C-9CFD-61415F5F5CA3}"/>
                  </a:ext>
                </a:extLst>
              </p:cNvPr>
              <p:cNvSpPr/>
              <p:nvPr/>
            </p:nvSpPr>
            <p:spPr>
              <a:xfrm>
                <a:off x="-799322" y="5438940"/>
                <a:ext cx="7607559" cy="1267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11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</a:t>
                </a:r>
                <a:b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	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 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[Out-of-sample error of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b="1" dirty="0">
                  <a:solidFill>
                    <a:schemeClr val="accent2"/>
                  </a:solidFill>
                </a:endParaRPr>
              </a:p>
              <a:p>
                <a:pPr lvl="2"/>
                <a:endParaRPr lang="en-US" sz="6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91C700-7E63-1E4C-9CFD-61415F5F5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9322" y="5438940"/>
                <a:ext cx="7607559" cy="1267270"/>
              </a:xfrm>
              <a:prstGeom prst="rect">
                <a:avLst/>
              </a:prstGeom>
              <a:blipFill>
                <a:blip r:embed="rId4"/>
                <a:stretch>
                  <a:fillRect t="-8000" b="-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861C47-9D43-CB4A-90BC-770A627A0D4E}"/>
                  </a:ext>
                </a:extLst>
              </p:cNvPr>
              <p:cNvSpPr/>
              <p:nvPr/>
            </p:nvSpPr>
            <p:spPr>
              <a:xfrm>
                <a:off x="6008914" y="5036779"/>
                <a:ext cx="6096000" cy="16694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𝕝</m:t>
                          </m:r>
                          <m:r>
                            <a:rPr lang="en-U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1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b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[in-sample error of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m:rPr>
                        <m:nor/>
                      </m:rPr>
                      <a:rPr lang="en-US" sz="2400" b="1" i="0" dirty="0" smtClean="0">
                        <a:solidFill>
                          <a:schemeClr val="accent2"/>
                        </a:solidFill>
                      </a:rPr>
                      <m:t>]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861C47-9D43-CB4A-90BC-770A627A0D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914" y="5036779"/>
                <a:ext cx="6096000" cy="1669431"/>
              </a:xfrm>
              <a:prstGeom prst="rect">
                <a:avLst/>
              </a:prstGeom>
              <a:blipFill>
                <a:blip r:embed="rId5"/>
                <a:stretch>
                  <a:fillRect t="-69697" b="-7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1DB3BE8-3518-9D49-831B-BC5EE7707BB4}"/>
              </a:ext>
            </a:extLst>
          </p:cNvPr>
          <p:cNvSpPr/>
          <p:nvPr/>
        </p:nvSpPr>
        <p:spPr>
          <a:xfrm>
            <a:off x="1097903" y="5036779"/>
            <a:ext cx="5486400" cy="17895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4C83D71-E61B-764B-8AC6-4ACAD4B6A528}"/>
              </a:ext>
            </a:extLst>
          </p:cNvPr>
          <p:cNvSpPr/>
          <p:nvPr/>
        </p:nvSpPr>
        <p:spPr>
          <a:xfrm>
            <a:off x="6808237" y="5036779"/>
            <a:ext cx="4968742" cy="17895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EB1CE4-6C01-AD4D-A5C1-4A531D9ABA5D}"/>
              </a:ext>
            </a:extLst>
          </p:cNvPr>
          <p:cNvSpPr txBox="1"/>
          <p:nvPr/>
        </p:nvSpPr>
        <p:spPr>
          <a:xfrm>
            <a:off x="4603102" y="49576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48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01EE-6A44-FF49-A966-5E52AE61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8B309E-8050-884E-91FC-6EEF0B2D3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4504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: </a:t>
                </a:r>
                <a:r>
                  <a:rPr lang="en-US" dirty="0"/>
                  <a:t>What we really want to know but unknown to us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What we can calculate from dataset</a:t>
                </a:r>
              </a:p>
              <a:p>
                <a:endParaRPr lang="en-US" dirty="0"/>
              </a:p>
              <a:p>
                <a:r>
                  <a:rPr lang="en-US" dirty="0"/>
                  <a:t>Fixed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is verification, not learning!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8B309E-8050-884E-91FC-6EEF0B2D3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45045"/>
              </a:xfrm>
              <a:blipFill>
                <a:blip r:embed="rId2"/>
                <a:stretch>
                  <a:fillRect l="-1086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/>
              <p:nvPr/>
            </p:nvSpPr>
            <p:spPr>
              <a:xfrm>
                <a:off x="1665663" y="4001294"/>
                <a:ext cx="8227573" cy="1013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  </a:t>
                </a:r>
                <a:r>
                  <a:rPr lang="en-US" sz="2800" dirty="0"/>
                  <a:t>for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63" y="4001294"/>
                <a:ext cx="8227573" cy="1013098"/>
              </a:xfrm>
              <a:prstGeom prst="rect">
                <a:avLst/>
              </a:prstGeom>
              <a:blipFill>
                <a:blip r:embed="rId3"/>
                <a:stretch>
                  <a:fillRect l="-1695" t="-4878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2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13764</TotalTime>
  <Words>2418</Words>
  <Application>Microsoft Macintosh PowerPoint</Application>
  <PresentationFormat>Widescreen</PresentationFormat>
  <Paragraphs>367</Paragraphs>
  <Slides>44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PowerPoint Presentation</vt:lpstr>
      <vt:lpstr>Goal of Learning: Generalization</vt:lpstr>
      <vt:lpstr>PowerPoint Presentation</vt:lpstr>
      <vt:lpstr>A Thought Experiment about Probability</vt:lpstr>
      <vt:lpstr>Connection to Learning</vt:lpstr>
      <vt:lpstr>Connection to Learning</vt:lpstr>
      <vt:lpstr>Verification vs. Learning</vt:lpstr>
      <vt:lpstr>Connection to “Real” Learning</vt:lpstr>
      <vt:lpstr>Today’s Lecture</vt:lpstr>
      <vt:lpstr>An Analogy</vt:lpstr>
      <vt:lpstr>An Analogy</vt:lpstr>
      <vt:lpstr>An Analogy</vt:lpstr>
      <vt:lpstr>PowerPoint Presentation</vt:lpstr>
      <vt:lpstr>PowerPoint Presentation</vt:lpstr>
      <vt:lpstr>What Can We Do?</vt:lpstr>
      <vt:lpstr>Connection to “Real” Learning</vt:lpstr>
      <vt:lpstr>Derivations</vt:lpstr>
      <vt:lpstr>Derivations</vt:lpstr>
      <vt:lpstr>Derivations</vt:lpstr>
      <vt:lpstr>Connection to “Real” Learning</vt:lpstr>
      <vt:lpstr>Interpreting</vt:lpstr>
      <vt:lpstr>Interpreting</vt:lpstr>
      <vt:lpstr>Interpreting</vt:lpstr>
      <vt:lpstr>More Discussion</vt:lpstr>
      <vt:lpstr>Revisit the Learning Problem</vt:lpstr>
      <vt:lpstr>PowerPoint Presentation</vt:lpstr>
      <vt:lpstr>Goal: g≈f</vt:lpstr>
      <vt:lpstr>How to choose the error function?</vt:lpstr>
      <vt:lpstr>How to choose the error function?</vt:lpstr>
      <vt:lpstr>How to choose the error function?</vt:lpstr>
      <vt:lpstr>PowerPoint Presentation</vt:lpstr>
      <vt:lpstr>Noisy Target</vt:lpstr>
      <vt:lpstr>PowerPoint Presentation</vt:lpstr>
      <vt:lpstr>Theory of Generalization</vt:lpstr>
      <vt:lpstr>Revisit the “Multi-Hypothesis” Bound</vt:lpstr>
      <vt:lpstr>What if M is infinite?</vt:lpstr>
      <vt:lpstr>Key Intuitions in the Multi-Hypothesis Analysis</vt:lpstr>
      <vt:lpstr>Do Bad Events Overlap?</vt:lpstr>
      <vt:lpstr>What Can We Do?</vt:lpstr>
      <vt:lpstr>What Can We Do?</vt:lpstr>
      <vt:lpstr>More Formal Definitions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1202</cp:revision>
  <cp:lastPrinted>2020-01-21T19:20:13Z</cp:lastPrinted>
  <dcterms:created xsi:type="dcterms:W3CDTF">2017-08-24T15:35:37Z</dcterms:created>
  <dcterms:modified xsi:type="dcterms:W3CDTF">2022-09-05T22:01:41Z</dcterms:modified>
</cp:coreProperties>
</file>